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AF7B8"/>
    <a:srgbClr val="585858"/>
    <a:srgbClr val="99BA5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0" autoAdjust="0"/>
    <p:restoredTop sz="94660" autoAdjust="0"/>
  </p:normalViewPr>
  <p:slideViewPr>
    <p:cSldViewPr>
      <p:cViewPr>
        <p:scale>
          <a:sx n="100" d="100"/>
          <a:sy n="100" d="100"/>
        </p:scale>
        <p:origin x="-1428" y="936"/>
      </p:cViewPr>
      <p:guideLst>
        <p:guide orient="horz" pos="5524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6F12D-8220-4A8A-8BC1-12C6BF2D2F60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B80B9-18DF-45C7-BF86-2A4AFB84E7F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56EFF-D5DB-42FC-B608-0F0AFA2FB1E0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3A7D7-FE8F-4AE0-996B-DEBE043135B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16B91-BDE8-4400-BE1A-5B4B4411EB6C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32CE7-E1F1-4D65-91B3-CE2D7B6E93E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F1017-D0A8-49F2-A0B2-9E31FDCB977D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1D1F3-6169-49DB-B1A7-E757E009C19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EB5A6-CCE9-4766-A982-B62E1D2530F1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3F7A0-C298-4156-BD4D-6D5FA9FECBA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BFB4F-CB41-4F9F-AA34-6E6DAE39B474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F545F-6BBE-4B6B-9089-0B254482573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82615-F237-4EBB-B35E-DBB2F42D2B54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30EA7-3C26-4988-BF82-225C558F342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55775-9C97-4549-9718-2BFC1FBCB71C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A2C54-016F-4E56-B9CB-3A9876F6780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daniellelealfaria\Desktop\CTIT_resumo.jpg"/>
          <p:cNvPicPr>
            <a:picLocks noChangeAspect="1" noChangeArrowheads="1"/>
          </p:cNvPicPr>
          <p:nvPr userDrawn="1"/>
        </p:nvPicPr>
        <p:blipFill>
          <a:blip r:embed="rId2" cstate="print"/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Espaço Reservado para Data 1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997AC-C591-49F8-A8E2-E828EA5D6954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5368E-59BF-4B63-A1E9-84F93B9D5B5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399B0-CF37-4B3C-A446-9F7A2D10942E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56167-FA0E-4B90-AA06-5C8E56C5C8F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8C6B5-17C5-4AE1-A0A8-96A7537F606B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477AD-6E4F-4AC2-9D0B-0348BDDCA01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DF4563-9360-4807-9B03-AC6CD173AF4C}" type="datetimeFigureOut">
              <a:rPr lang="pt-BR"/>
              <a:pPr>
                <a:defRPr/>
              </a:pPr>
              <a:t>11/03/2022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2FA1557F-A1F1-4B76-9F4F-809A10EC125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0" r:id="rId1"/>
    <p:sldLayoutId id="2147484281" r:id="rId2"/>
    <p:sldLayoutId id="2147484282" r:id="rId3"/>
    <p:sldLayoutId id="2147484283" r:id="rId4"/>
    <p:sldLayoutId id="2147484284" r:id="rId5"/>
    <p:sldLayoutId id="2147484285" r:id="rId6"/>
    <p:sldLayoutId id="2147484290" r:id="rId7"/>
    <p:sldLayoutId id="2147484286" r:id="rId8"/>
    <p:sldLayoutId id="2147484287" r:id="rId9"/>
    <p:sldLayoutId id="2147484288" r:id="rId10"/>
    <p:sldLayoutId id="214748428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3"/>
          <p:cNvPicPr>
            <a:picLocks noChangeAspect="1" noChangeArrowheads="1"/>
          </p:cNvPicPr>
          <p:nvPr/>
        </p:nvPicPr>
        <p:blipFill>
          <a:blip r:embed="rId2" cstate="print"/>
          <a:srcRect t="25485" b="9576"/>
          <a:stretch>
            <a:fillRect/>
          </a:stretch>
        </p:blipFill>
        <p:spPr bwMode="auto">
          <a:xfrm>
            <a:off x="209550" y="1379538"/>
            <a:ext cx="6648450" cy="318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tângulo 14">
            <a:extLst>
              <a:ext uri="{FF2B5EF4-FFF2-40B4-BE49-F238E27FC236}"/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/>
            </a:extLst>
          </p:cNvPr>
          <p:cNvSpPr txBox="1"/>
          <p:nvPr/>
        </p:nvSpPr>
        <p:spPr>
          <a:xfrm>
            <a:off x="396875" y="150813"/>
            <a:ext cx="555307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/>
            </a:extLst>
          </p:cNvPr>
          <p:cNvSpPr/>
          <p:nvPr/>
        </p:nvSpPr>
        <p:spPr>
          <a:xfrm>
            <a:off x="390525" y="1033463"/>
            <a:ext cx="6378575" cy="315912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latin typeface="Arial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/>
            </a:extLst>
          </p:cNvPr>
          <p:cNvSpPr/>
          <p:nvPr/>
        </p:nvSpPr>
        <p:spPr>
          <a:xfrm>
            <a:off x="211138" y="1379538"/>
            <a:ext cx="6646862" cy="1246187"/>
          </a:xfrm>
          <a:prstGeom prst="rect">
            <a:avLst/>
          </a:prstGeom>
          <a:solidFill>
            <a:schemeClr val="bg1">
              <a:alpha val="79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EXTRAÇÃO DE ÓLEO DO PEQUI</a:t>
            </a:r>
          </a:p>
          <a:p>
            <a:pPr algn="r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b="1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PARA FORMULAÇÕES COSMÉTICAS E USO TERAPÊUTICO</a:t>
            </a:r>
            <a:endParaRPr lang="pt-BR" sz="25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/>
            </a:extLst>
          </p:cNvPr>
          <p:cNvSpPr/>
          <p:nvPr/>
        </p:nvSpPr>
        <p:spPr>
          <a:xfrm>
            <a:off x="5157788" y="554038"/>
            <a:ext cx="1700212" cy="3397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600" b="1" dirty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AGRONOMIA</a:t>
            </a:r>
          </a:p>
        </p:txBody>
      </p:sp>
      <p:sp>
        <p:nvSpPr>
          <p:cNvPr id="3080" name="Retângulo 16"/>
          <p:cNvSpPr>
            <a:spLocks noChangeArrowheads="1"/>
          </p:cNvSpPr>
          <p:nvPr/>
        </p:nvSpPr>
        <p:spPr bwMode="auto">
          <a:xfrm>
            <a:off x="260350" y="4945063"/>
            <a:ext cx="6481763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1100">
                <a:solidFill>
                  <a:srgbClr val="000000"/>
                </a:solidFill>
                <a:ea typeface="Calibri" pitchFamily="34" charset="0"/>
                <a:cs typeface="Arial" charset="0"/>
              </a:rPr>
              <a:t>Metodologia para extração de óleo da polpa do pequi por meio de prensagem, para uso em unidades de extração de óleos, em escala industrial, que proporciona maior possibilidade de subprodutos. A presente invenção descreve, também, a obtenção de um óleo de alto teor de pureza, beneficiado com aditivos para enriquecimento e baixo coeficiente de decantação, bem como, estabilidade do produto. Por fim, a presente invenção descreve aplicações deste óleo em formulações cosméticas, antioxidante de metais, uso terapêutico, entre outros.</a:t>
            </a:r>
          </a:p>
        </p:txBody>
      </p:sp>
      <p:sp>
        <p:nvSpPr>
          <p:cNvPr id="39" name="CaixaDeTexto 38">
            <a:extLst>
              <a:ext uri="{FF2B5EF4-FFF2-40B4-BE49-F238E27FC236}"/>
            </a:extLst>
          </p:cNvPr>
          <p:cNvSpPr txBox="1"/>
          <p:nvPr/>
        </p:nvSpPr>
        <p:spPr>
          <a:xfrm>
            <a:off x="238125" y="4592638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/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/>
            </a:extLst>
          </p:cNvPr>
          <p:cNvSpPr/>
          <p:nvPr/>
        </p:nvSpPr>
        <p:spPr>
          <a:xfrm>
            <a:off x="2420938" y="4291013"/>
            <a:ext cx="4437062" cy="276225"/>
          </a:xfrm>
          <a:prstGeom prst="rect">
            <a:avLst/>
          </a:prstGeom>
          <a:solidFill>
            <a:schemeClr val="bg1">
              <a:lumMod val="95000"/>
              <a:alpha val="73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Intermediário (Ensaios laboratoriais)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4" name="Retângulo 2"/>
          <p:cNvSpPr>
            <a:spLocks noChangeArrowheads="1"/>
          </p:cNvSpPr>
          <p:nvPr/>
        </p:nvSpPr>
        <p:spPr bwMode="auto">
          <a:xfrm>
            <a:off x="211138" y="6904038"/>
            <a:ext cx="653097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indent="-171450">
              <a:lnSpc>
                <a:spcPct val="150000"/>
              </a:lnSpc>
              <a:buFont typeface="Arial" charset="0"/>
              <a:buChar char="•"/>
            </a:pPr>
            <a:r>
              <a:rPr lang="pt-BR" altLang="pt-BR" sz="1100">
                <a:solidFill>
                  <a:srgbClr val="000000"/>
                </a:solidFill>
                <a:cs typeface="Arial" charset="0"/>
              </a:rPr>
              <a:t>Uso em escala industrial; </a:t>
            </a:r>
          </a:p>
          <a:p>
            <a:pPr marL="171450" indent="-171450">
              <a:lnSpc>
                <a:spcPct val="150000"/>
              </a:lnSpc>
              <a:buFont typeface="Arial" charset="0"/>
              <a:buChar char="•"/>
            </a:pPr>
            <a:r>
              <a:rPr lang="pt-BR" altLang="pt-BR" sz="1100">
                <a:solidFill>
                  <a:srgbClr val="000000"/>
                </a:solidFill>
                <a:cs typeface="Arial" charset="0"/>
              </a:rPr>
              <a:t>Óleo de alto teor de pureza;</a:t>
            </a:r>
          </a:p>
          <a:p>
            <a:pPr marL="171450" indent="-171450">
              <a:lnSpc>
                <a:spcPct val="150000"/>
              </a:lnSpc>
              <a:buFont typeface="Arial" charset="0"/>
              <a:buChar char="•"/>
            </a:pPr>
            <a:r>
              <a:rPr lang="pt-BR" altLang="pt-BR" sz="1100">
                <a:solidFill>
                  <a:srgbClr val="000000"/>
                </a:solidFill>
                <a:cs typeface="Arial" charset="0"/>
              </a:rPr>
              <a:t>Fácil remoção do adsorvente;</a:t>
            </a:r>
          </a:p>
          <a:p>
            <a:pPr marL="171450" indent="-171450">
              <a:lnSpc>
                <a:spcPct val="150000"/>
              </a:lnSpc>
              <a:buFont typeface="Arial" charset="0"/>
              <a:buChar char="•"/>
            </a:pPr>
            <a:r>
              <a:rPr lang="pt-BR" altLang="pt-BR" sz="1100">
                <a:solidFill>
                  <a:srgbClr val="000000"/>
                </a:solidFill>
                <a:cs typeface="Arial" charset="0"/>
              </a:rPr>
              <a:t>Aplicações em formulações cosméticas, antioxidantes de metais e uso terapêutico.</a:t>
            </a:r>
          </a:p>
        </p:txBody>
      </p:sp>
      <p:sp>
        <p:nvSpPr>
          <p:cNvPr id="25" name="CaixaDeTexto 24">
            <a:extLst>
              <a:ext uri="{FF2B5EF4-FFF2-40B4-BE49-F238E27FC236}"/>
            </a:extLst>
          </p:cNvPr>
          <p:cNvSpPr txBox="1"/>
          <p:nvPr/>
        </p:nvSpPr>
        <p:spPr>
          <a:xfrm>
            <a:off x="211138" y="6559550"/>
            <a:ext cx="1462087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6" name="CaixaDeTexto 27"/>
          <p:cNvSpPr txBox="1">
            <a:spLocks noChangeArrowheads="1"/>
          </p:cNvSpPr>
          <p:nvPr/>
        </p:nvSpPr>
        <p:spPr bwMode="auto">
          <a:xfrm>
            <a:off x="238125" y="8424863"/>
            <a:ext cx="66198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ts val="1325"/>
              </a:lnSpc>
            </a:pPr>
            <a:r>
              <a:rPr lang="pt-BR" altLang="pt-BR" sz="1100">
                <a:solidFill>
                  <a:srgbClr val="000000"/>
                </a:solidFill>
                <a:ea typeface="Aharoni" pitchFamily="2" charset="-79"/>
                <a:cs typeface="Arial" charset="0"/>
              </a:rPr>
              <a:t>Daniel Walker Almeida Marques Junior / Teddy Marques Farias</a:t>
            </a:r>
          </a:p>
        </p:txBody>
      </p:sp>
      <p:sp>
        <p:nvSpPr>
          <p:cNvPr id="29" name="Retângulo 28">
            <a:extLst>
              <a:ext uri="{FF2B5EF4-FFF2-40B4-BE49-F238E27FC236}"/>
            </a:extLst>
          </p:cNvPr>
          <p:cNvSpPr/>
          <p:nvPr/>
        </p:nvSpPr>
        <p:spPr>
          <a:xfrm>
            <a:off x="1341438" y="8782050"/>
            <a:ext cx="3506787" cy="6302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altLang="pt-BR" sz="1100" dirty="0">
                <a:latin typeface="Arial" pitchFamily="34" charset="0"/>
                <a:cs typeface="Arial" panose="020B0604020202020204" pitchFamily="34" charset="0"/>
              </a:rPr>
              <a:t>UFMG</a:t>
            </a:r>
            <a:endParaRPr lang="pt-BR" altLang="pt-BR" sz="1100" dirty="0">
              <a:latin typeface="Arial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pt-BR" altLang="pt-BR" sz="1200" dirty="0">
                <a:latin typeface="Arial" pitchFamily="34" charset="0"/>
                <a:ea typeface="Gulim" panose="020B0600000101010101" pitchFamily="34" charset="-127"/>
                <a:cs typeface="Arial" panose="020B0604020202020204" pitchFamily="34" charset="0"/>
              </a:rPr>
              <a:t>Nº da PI : 0702676-5</a:t>
            </a:r>
            <a:r>
              <a:rPr lang="pt-BR" altLang="pt-BR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Gulim" panose="020B0600000101010101" pitchFamily="34" charset="-127"/>
                <a:cs typeface="Arial" panose="020B0604020202020204" pitchFamily="34" charset="0"/>
              </a:rPr>
              <a:t>	 		 	 </a:t>
            </a:r>
          </a:p>
        </p:txBody>
      </p:sp>
      <p:sp>
        <p:nvSpPr>
          <p:cNvPr id="30" name="CaixaDeTexto 29">
            <a:extLst>
              <a:ext uri="{FF2B5EF4-FFF2-40B4-BE49-F238E27FC236}"/>
            </a:extLst>
          </p:cNvPr>
          <p:cNvSpPr txBox="1"/>
          <p:nvPr/>
        </p:nvSpPr>
        <p:spPr>
          <a:xfrm>
            <a:off x="209550" y="8053388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/>
            </a:extLst>
          </p:cNvPr>
          <p:cNvSpPr txBox="1"/>
          <p:nvPr/>
        </p:nvSpPr>
        <p:spPr>
          <a:xfrm>
            <a:off x="260350" y="8745538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90" name="Picture 2" descr="C:\D\comunicacao\Logomarcas\UFMG_semfund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Picture 3" descr="C:\Users\ctit\Desktop\LOGOS\ctit_verd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Retângulo 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1622</TotalTime>
  <Words>183</Words>
  <Application>Microsoft Office PowerPoint</Application>
  <PresentationFormat>Papel A4 (210 x 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Arial</vt:lpstr>
      <vt:lpstr>Calibri</vt:lpstr>
      <vt:lpstr>Aharoni</vt:lpstr>
      <vt:lpstr>Times New Roman</vt:lpstr>
      <vt:lpstr>Arial Black</vt:lpstr>
      <vt:lpstr>Calibri Light</vt:lpstr>
      <vt:lpstr>Gulim</vt:lpstr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beatriz falcao</cp:lastModifiedBy>
  <cp:revision>234</cp:revision>
  <dcterms:created xsi:type="dcterms:W3CDTF">2013-05-06T14:26:37Z</dcterms:created>
  <dcterms:modified xsi:type="dcterms:W3CDTF">2022-03-11T12:35:11Z</dcterms:modified>
</cp:coreProperties>
</file>