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6858000" cy="9906000" type="A4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5524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AF7B8"/>
    <a:srgbClr val="585858"/>
    <a:srgbClr val="99BA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88" autoAdjust="0"/>
    <p:restoredTop sz="94660"/>
  </p:normalViewPr>
  <p:slideViewPr>
    <p:cSldViewPr>
      <p:cViewPr>
        <p:scale>
          <a:sx n="90" d="100"/>
          <a:sy n="90" d="100"/>
        </p:scale>
        <p:origin x="-1668" y="2454"/>
      </p:cViewPr>
      <p:guideLst>
        <p:guide orient="horz" pos="5524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7284"/>
            <a:ext cx="5829300" cy="2123369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0309DB95-E004-4731-A1B2-8702F5E8B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10D3C2-26B0-4CD8-AD7B-6956B65C8747}" type="datetimeFigureOut">
              <a:rPr lang="pt-BR"/>
              <a:pPr>
                <a:defRPr/>
              </a:pPr>
              <a:t>05/08/2021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B6EF4BCA-0856-4973-9F91-B35C8AACF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00362D36-84DD-492B-8346-89B83707C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1D250F-95BB-44C2-BB0D-54B101E6A1A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0107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455A2816-89EE-46C9-BE7C-CA968DAF3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5EC14B-EF6E-4FB6-9BF4-43BD3C64C3F9}" type="datetimeFigureOut">
              <a:rPr lang="pt-BR"/>
              <a:pPr>
                <a:defRPr/>
              </a:pPr>
              <a:t>05/08/2021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9C0A8A16-07EF-4AB3-BA12-92B72E95E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FD622476-BA29-439C-BE44-6A436D4B4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004A0-0813-4042-AB5C-C28C1180ED6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60291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529699"/>
            <a:ext cx="1157289" cy="1126807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7175" y="529699"/>
            <a:ext cx="3357564" cy="1126807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1B7B6E09-D520-490B-ABF3-6C98412DF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CA3ABB-911D-47E3-9EBF-1C81A7F2B21C}" type="datetimeFigureOut">
              <a:rPr lang="pt-BR"/>
              <a:pPr>
                <a:defRPr/>
              </a:pPr>
              <a:t>05/08/2021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6D08E794-E17E-45B2-9C4B-E1353E457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0FBD8AFB-334E-468F-BF07-C47DD96C7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1F0C0C-DA3F-4E5E-B345-2ED1D843368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68185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E38FAC4E-F980-4E9A-B7DB-CDE28A37A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E6BFF9-283F-42DC-A97D-87591D094B26}" type="datetimeFigureOut">
              <a:rPr lang="pt-BR"/>
              <a:pPr>
                <a:defRPr/>
              </a:pPr>
              <a:t>05/08/2021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8A1B7950-E02A-4B97-BEBF-DE711A58A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4F777D74-1236-4682-BC4B-02776CC33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E8E0B-1413-4D48-BAE3-398B3DDAE49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418327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4198589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7B88FF53-AB22-4225-B1AB-93EB1A893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2DB366-6040-44E0-BFB3-B5289C99270E}" type="datetimeFigureOut">
              <a:rPr lang="pt-BR"/>
              <a:pPr>
                <a:defRPr/>
              </a:pPr>
              <a:t>05/08/2021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D294E703-8A4C-4B18-946E-B5FD7CD3B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05F12ECA-FCA9-4990-8965-A27AFB4D2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85340E-F6FC-4E6F-8197-32EC6967562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7712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7176" y="3081868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628901" y="3081868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xmlns="" id="{DA3C4952-4AAB-449F-9A50-DF01F6C29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130B6-1629-4320-BD2A-BF2A1C61E502}" type="datetimeFigureOut">
              <a:rPr lang="pt-BR"/>
              <a:pPr>
                <a:defRPr/>
              </a:pPr>
              <a:t>05/08/2021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xmlns="" id="{748DAE1F-1E6E-42DF-8EA9-164AE0AA3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xmlns="" id="{25F7E43D-C40F-4C35-A4CD-7202D4D0B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8D1E23-0ADB-48DA-AF28-ADE5D8E068E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37773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2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2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>
            <a:extLst>
              <a:ext uri="{FF2B5EF4-FFF2-40B4-BE49-F238E27FC236}">
                <a16:creationId xmlns:a16="http://schemas.microsoft.com/office/drawing/2014/main" xmlns="" id="{F3FD5558-E6EB-4EB2-AAF7-790234FE1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0858B-FDB0-40FE-B72A-0117783E8631}" type="datetimeFigureOut">
              <a:rPr lang="pt-BR"/>
              <a:pPr>
                <a:defRPr/>
              </a:pPr>
              <a:t>05/08/2021</a:t>
            </a:fld>
            <a:endParaRPr lang="pt-BR"/>
          </a:p>
        </p:txBody>
      </p:sp>
      <p:sp>
        <p:nvSpPr>
          <p:cNvPr id="8" name="Espaço Reservado para Rodapé 4">
            <a:extLst>
              <a:ext uri="{FF2B5EF4-FFF2-40B4-BE49-F238E27FC236}">
                <a16:creationId xmlns:a16="http://schemas.microsoft.com/office/drawing/2014/main" xmlns="" id="{D95264E6-4C72-4F79-8424-73BF0EAF7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>
            <a:extLst>
              <a:ext uri="{FF2B5EF4-FFF2-40B4-BE49-F238E27FC236}">
                <a16:creationId xmlns:a16="http://schemas.microsoft.com/office/drawing/2014/main" xmlns="" id="{B50145D1-8D24-4958-822B-4D08FA585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BF1FB6-B4BC-4563-AE06-26406A72B82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96204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3">
            <a:extLst>
              <a:ext uri="{FF2B5EF4-FFF2-40B4-BE49-F238E27FC236}">
                <a16:creationId xmlns:a16="http://schemas.microsoft.com/office/drawing/2014/main" xmlns="" id="{80A35B51-7ACB-485B-AA97-D71A00B2C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0FF94C-5C0F-4A17-BB3A-4682295A86B4}" type="datetimeFigureOut">
              <a:rPr lang="pt-BR"/>
              <a:pPr>
                <a:defRPr/>
              </a:pPr>
              <a:t>05/08/2021</a:t>
            </a:fld>
            <a:endParaRPr lang="pt-BR"/>
          </a:p>
        </p:txBody>
      </p:sp>
      <p:sp>
        <p:nvSpPr>
          <p:cNvPr id="4" name="Espaço Reservado para Rodapé 4">
            <a:extLst>
              <a:ext uri="{FF2B5EF4-FFF2-40B4-BE49-F238E27FC236}">
                <a16:creationId xmlns:a16="http://schemas.microsoft.com/office/drawing/2014/main" xmlns="" id="{D434E154-C382-43EA-B76C-0E1B4DA72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>
            <a:extLst>
              <a:ext uri="{FF2B5EF4-FFF2-40B4-BE49-F238E27FC236}">
                <a16:creationId xmlns:a16="http://schemas.microsoft.com/office/drawing/2014/main" xmlns="" id="{ABA14FE0-167A-419F-A341-8DA0FC5B4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28B0B-BDFA-452B-98E0-BEDCF4A8C5E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32606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xmlns="" id="{79B6C604-C10B-43A1-9ED8-FEDCF6975C1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8" t="157"/>
          <a:stretch>
            <a:fillRect/>
          </a:stretch>
        </p:blipFill>
        <p:spPr bwMode="auto">
          <a:xfrm>
            <a:off x="0" y="0"/>
            <a:ext cx="6858000" cy="990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Espaço Reservado para Data 1">
            <a:extLst>
              <a:ext uri="{FF2B5EF4-FFF2-40B4-BE49-F238E27FC236}">
                <a16:creationId xmlns:a16="http://schemas.microsoft.com/office/drawing/2014/main" xmlns="" id="{935DC7B2-44AB-40C4-9733-6EF4D0020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DAA73D-9465-4117-8973-764860727493}" type="datetimeFigureOut">
              <a:rPr lang="pt-BR"/>
              <a:pPr>
                <a:defRPr/>
              </a:pPr>
              <a:t>05/08/2021</a:t>
            </a:fld>
            <a:endParaRPr lang="pt-BR"/>
          </a:p>
        </p:txBody>
      </p:sp>
      <p:sp>
        <p:nvSpPr>
          <p:cNvPr id="4" name="Espaço Reservado para Rodapé 2">
            <a:extLst>
              <a:ext uri="{FF2B5EF4-FFF2-40B4-BE49-F238E27FC236}">
                <a16:creationId xmlns:a16="http://schemas.microsoft.com/office/drawing/2014/main" xmlns="" id="{986468EC-AF13-46EC-A85E-B5DD3F879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3">
            <a:extLst>
              <a:ext uri="{FF2B5EF4-FFF2-40B4-BE49-F238E27FC236}">
                <a16:creationId xmlns:a16="http://schemas.microsoft.com/office/drawing/2014/main" xmlns="" id="{417514D8-6706-47A6-88F9-1D4D43B88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EB8FF-C9A9-4D9F-9AE4-D0D4818FBDC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28904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8" y="394409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1" y="2072926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xmlns="" id="{50919F14-F830-4734-BF3C-082D89C5D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79304-04BA-4440-8DE1-846941F921D5}" type="datetimeFigureOut">
              <a:rPr lang="pt-BR"/>
              <a:pPr>
                <a:defRPr/>
              </a:pPr>
              <a:t>05/08/2021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xmlns="" id="{565CE715-BEBB-4518-835C-F662E7E69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xmlns="" id="{33DABAA1-105A-451A-A1BE-60393E826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1426D1-0A48-45CC-AEDB-746B6171EC0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61991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xmlns="" id="{1B91270B-45A5-448B-8016-8C760750F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E2E94D-5D86-477C-9981-35BC1215BB5F}" type="datetimeFigureOut">
              <a:rPr lang="pt-BR"/>
              <a:pPr>
                <a:defRPr/>
              </a:pPr>
              <a:t>05/08/2021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xmlns="" id="{9DF590E0-80A2-4E6E-8412-CD5DEE10F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xmlns="" id="{81E95FE8-91BC-407D-AAB5-5CEC48D34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0E826-8A11-4CD5-AD12-DB405EAA9E3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10886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>
            <a:extLst>
              <a:ext uri="{FF2B5EF4-FFF2-40B4-BE49-F238E27FC236}">
                <a16:creationId xmlns:a16="http://schemas.microsoft.com/office/drawing/2014/main" xmlns="" id="{B138443F-A9FC-486F-87EC-BBBEF58B238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título mestre</a:t>
            </a:r>
          </a:p>
        </p:txBody>
      </p:sp>
      <p:sp>
        <p:nvSpPr>
          <p:cNvPr id="1027" name="Espaço Reservado para Texto 2">
            <a:extLst>
              <a:ext uri="{FF2B5EF4-FFF2-40B4-BE49-F238E27FC236}">
                <a16:creationId xmlns:a16="http://schemas.microsoft.com/office/drawing/2014/main" xmlns="" id="{A766FBA2-1718-40C4-9E9A-68A33ECB1ED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DC0023C1-8C47-4FE3-9204-79D955A0DD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2F93A51-04C9-4E60-9EB4-366DCB899B4F}" type="datetimeFigureOut">
              <a:rPr lang="pt-BR"/>
              <a:pPr>
                <a:defRPr/>
              </a:pPr>
              <a:t>05/08/2021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E7A45005-220E-4D9E-A804-BE8F4889F4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27E0F43B-EB7E-406D-A34A-6838026091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FAD1DF7-4279-4203-A320-E97B6443080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12" r:id="rId1"/>
    <p:sldLayoutId id="2147484413" r:id="rId2"/>
    <p:sldLayoutId id="2147484414" r:id="rId3"/>
    <p:sldLayoutId id="2147484415" r:id="rId4"/>
    <p:sldLayoutId id="2147484416" r:id="rId5"/>
    <p:sldLayoutId id="2147484417" r:id="rId6"/>
    <p:sldLayoutId id="2147484422" r:id="rId7"/>
    <p:sldLayoutId id="2147484418" r:id="rId8"/>
    <p:sldLayoutId id="2147484419" r:id="rId9"/>
    <p:sldLayoutId id="2147484420" r:id="rId10"/>
    <p:sldLayoutId id="214748442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73" b="33694"/>
          <a:stretch/>
        </p:blipFill>
        <p:spPr bwMode="auto">
          <a:xfrm>
            <a:off x="209550" y="1375084"/>
            <a:ext cx="6645275" cy="264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tângulo 14">
            <a:extLst>
              <a:ext uri="{FF2B5EF4-FFF2-40B4-BE49-F238E27FC236}">
                <a16:creationId xmlns:a16="http://schemas.microsoft.com/office/drawing/2014/main" xmlns="" id="{77BC1B1E-5B97-4917-9190-EE8E4E923B36}"/>
              </a:ext>
            </a:extLst>
          </p:cNvPr>
          <p:cNvSpPr/>
          <p:nvPr/>
        </p:nvSpPr>
        <p:spPr>
          <a:xfrm>
            <a:off x="425450" y="150813"/>
            <a:ext cx="6432550" cy="1127125"/>
          </a:xfrm>
          <a:prstGeom prst="rect">
            <a:avLst/>
          </a:prstGeom>
          <a:solidFill>
            <a:schemeClr val="bg1">
              <a:alpha val="6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A28BDF99-CC60-4E1A-B104-C3573D8D6D5F}"/>
              </a:ext>
            </a:extLst>
          </p:cNvPr>
          <p:cNvSpPr txBox="1"/>
          <p:nvPr/>
        </p:nvSpPr>
        <p:spPr>
          <a:xfrm>
            <a:off x="333375" y="57150"/>
            <a:ext cx="5553075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2800" b="1" dirty="0">
                <a:solidFill>
                  <a:schemeClr val="tx2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RESUMO DE  TECNOLOGIA</a:t>
            </a:r>
          </a:p>
          <a:p>
            <a:pPr>
              <a:defRPr/>
            </a:pPr>
            <a:r>
              <a:rPr lang="pt-BR" sz="2800" b="1" dirty="0">
                <a:solidFill>
                  <a:srgbClr val="C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CTIT-UFMG </a:t>
            </a:r>
            <a:endParaRPr lang="pt-BR" sz="3600" b="1" dirty="0">
              <a:solidFill>
                <a:srgbClr val="C0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8947CBF6-5F39-4EA4-B842-5E8D59F26087}"/>
              </a:ext>
            </a:extLst>
          </p:cNvPr>
          <p:cNvSpPr/>
          <p:nvPr/>
        </p:nvSpPr>
        <p:spPr>
          <a:xfrm>
            <a:off x="131763" y="920750"/>
            <a:ext cx="6726237" cy="315913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>
              <a:spcAft>
                <a:spcPts val="0"/>
              </a:spcAft>
              <a:defRPr/>
            </a:pPr>
            <a:r>
              <a:rPr lang="pt-BR" sz="1450" b="1" dirty="0">
                <a:ea typeface="Calibri" panose="020F0502020204030204" pitchFamily="34" charset="0"/>
                <a:cs typeface="Arial" panose="020B0604020202020204" pitchFamily="34" charset="0"/>
              </a:rPr>
              <a:t>Coordenadoria de Transferência e Inovação Tecnológica CTIT - UFMG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xmlns="" id="{57D951FF-05C5-4A8E-BBD1-5BC5AA5063ED}"/>
              </a:ext>
            </a:extLst>
          </p:cNvPr>
          <p:cNvSpPr/>
          <p:nvPr/>
        </p:nvSpPr>
        <p:spPr>
          <a:xfrm>
            <a:off x="212725" y="1281113"/>
            <a:ext cx="6645275" cy="1015663"/>
          </a:xfrm>
          <a:prstGeom prst="rect">
            <a:avLst/>
          </a:prstGeom>
          <a:solidFill>
            <a:schemeClr val="bg1">
              <a:alpha val="88000"/>
            </a:schemeClr>
          </a:solidFill>
        </p:spPr>
        <p:txBody>
          <a:bodyPr>
            <a:spAutoFit/>
          </a:bodyPr>
          <a:lstStyle/>
          <a:p>
            <a:pPr algn="r">
              <a:spcAft>
                <a:spcPts val="0"/>
              </a:spcAft>
              <a:defRPr/>
            </a:pPr>
            <a:r>
              <a:rPr lang="pt-BR" sz="2000" b="1" dirty="0" smtClean="0">
                <a:solidFill>
                  <a:srgbClr val="C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EQUIPAMENTO E PROCESSO DE DETERMINAÇÃO DO TEMPO DE FOTOATIVAÇÃO PARA FOTOPOLIMERIZAÇÃO DE CIMENTOS DE RESTAURAÇÕES ODONTOLÓGICAS</a:t>
            </a:r>
            <a:endParaRPr lang="pt-BR" sz="2000" b="1" dirty="0">
              <a:solidFill>
                <a:srgbClr val="C00000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xmlns="" id="{DE8761F8-45AD-41CC-B32B-704F9ADFDB73}"/>
              </a:ext>
            </a:extLst>
          </p:cNvPr>
          <p:cNvSpPr/>
          <p:nvPr/>
        </p:nvSpPr>
        <p:spPr>
          <a:xfrm>
            <a:off x="3789363" y="631825"/>
            <a:ext cx="3068637" cy="276225"/>
          </a:xfrm>
          <a:prstGeom prst="rect">
            <a:avLst/>
          </a:prstGeom>
          <a:solidFill>
            <a:schemeClr val="bg1">
              <a:lumMod val="95000"/>
              <a:alpha val="87000"/>
            </a:schemeClr>
          </a:solidFill>
        </p:spPr>
        <p:txBody>
          <a:bodyPr>
            <a:spAutoFit/>
          </a:bodyPr>
          <a:lstStyle/>
          <a:p>
            <a:pPr algn="r">
              <a:spcAft>
                <a:spcPts val="0"/>
              </a:spcAft>
              <a:defRPr/>
            </a:pPr>
            <a:r>
              <a:rPr lang="pt-BR" sz="1200" b="1" spc="150" dirty="0" smtClean="0">
                <a:solidFill>
                  <a:srgbClr val="C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Aharoni" panose="02010803020104030203" pitchFamily="2" charset="-79"/>
              </a:rPr>
              <a:t>Engenharia</a:t>
            </a:r>
            <a:endParaRPr lang="pt-BR" sz="1200" b="1" spc="150" dirty="0">
              <a:solidFill>
                <a:srgbClr val="C00000"/>
              </a:solidFill>
              <a:latin typeface="Arial Black" panose="020B0A04020102020204" pitchFamily="34" charset="0"/>
              <a:ea typeface="Calibri" panose="020F0502020204030204" pitchFamily="34" charset="0"/>
              <a:cs typeface="Aharoni" panose="02010803020104030203" pitchFamily="2" charset="-79"/>
            </a:endParaRPr>
          </a:p>
        </p:txBody>
      </p:sp>
      <p:sp>
        <p:nvSpPr>
          <p:cNvPr id="3079" name="Retângulo 16">
            <a:extLst>
              <a:ext uri="{FF2B5EF4-FFF2-40B4-BE49-F238E27FC236}">
                <a16:creationId xmlns:a16="http://schemas.microsoft.com/office/drawing/2014/main" xmlns="" id="{C4E28301-EFFB-4D3D-8E8F-8888942A47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513" y="4520952"/>
            <a:ext cx="6408738" cy="568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pt-BR" alt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Equipamento e processo que permite calcular o tempo de </a:t>
            </a:r>
            <a:r>
              <a:rPr lang="pt-BR" alt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fotopolimerização</a:t>
            </a:r>
            <a:r>
              <a:rPr lang="pt-BR" alt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de materiais odontológicos imediatamente antes da cimentação das restaurações.</a:t>
            </a:r>
            <a:endParaRPr lang="pt-BR" altLang="pt-B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CaixaDeTexto 38">
            <a:extLst>
              <a:ext uri="{FF2B5EF4-FFF2-40B4-BE49-F238E27FC236}">
                <a16:creationId xmlns:a16="http://schemas.microsoft.com/office/drawing/2014/main" xmlns="" id="{6B91B776-DA27-46F4-A0B4-35F10105BDC7}"/>
              </a:ext>
            </a:extLst>
          </p:cNvPr>
          <p:cNvSpPr txBox="1"/>
          <p:nvPr/>
        </p:nvSpPr>
        <p:spPr>
          <a:xfrm>
            <a:off x="333375" y="4182815"/>
            <a:ext cx="1462088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Descrição</a:t>
            </a:r>
          </a:p>
        </p:txBody>
      </p:sp>
      <p:sp>
        <p:nvSpPr>
          <p:cNvPr id="27" name="Retângulo 26">
            <a:extLst>
              <a:ext uri="{FF2B5EF4-FFF2-40B4-BE49-F238E27FC236}">
                <a16:creationId xmlns:a16="http://schemas.microsoft.com/office/drawing/2014/main" xmlns="" id="{EA0B3CD3-6DB9-4025-9C8A-A4FFBB7F7447}"/>
              </a:ext>
            </a:extLst>
          </p:cNvPr>
          <p:cNvSpPr/>
          <p:nvPr/>
        </p:nvSpPr>
        <p:spPr>
          <a:xfrm>
            <a:off x="-115888" y="0"/>
            <a:ext cx="325438" cy="99060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26" name="Retângulo 25">
            <a:extLst>
              <a:ext uri="{FF2B5EF4-FFF2-40B4-BE49-F238E27FC236}">
                <a16:creationId xmlns:a16="http://schemas.microsoft.com/office/drawing/2014/main" xmlns="" id="{68C822F5-6B5A-4910-B632-50CF71D9453D}"/>
              </a:ext>
            </a:extLst>
          </p:cNvPr>
          <p:cNvSpPr/>
          <p:nvPr/>
        </p:nvSpPr>
        <p:spPr>
          <a:xfrm>
            <a:off x="2565400" y="3800475"/>
            <a:ext cx="4292600" cy="2762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pPr algn="r">
              <a:spcAft>
                <a:spcPts val="0"/>
              </a:spcAft>
              <a:defRPr/>
            </a:pPr>
            <a:r>
              <a:rPr lang="pt-BR" sz="1200" b="1" dirty="0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Estágio de desenvolvimento: </a:t>
            </a:r>
            <a:r>
              <a:rPr lang="pt-BR" sz="1200" b="1" dirty="0" smtClean="0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Avançado</a:t>
            </a:r>
            <a:r>
              <a:rPr lang="pt-BR" sz="1200" dirty="0" smtClean="0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(Protótipo)</a:t>
            </a:r>
            <a:endParaRPr lang="pt-BR" altLang="pt-BR" sz="1200" dirty="0">
              <a:solidFill>
                <a:schemeClr val="tx2">
                  <a:lumMod val="50000"/>
                </a:schemeClr>
              </a:solidFill>
              <a:latin typeface="Calibri Light" panose="020F0302020204030204" pitchFamily="34" charset="0"/>
              <a:ea typeface="Gulim" panose="020B0600000101010101" pitchFamily="34" charset="-127"/>
              <a:cs typeface="Calibri Light" panose="020F0302020204030204" pitchFamily="34" charset="0"/>
            </a:endParaRPr>
          </a:p>
        </p:txBody>
      </p:sp>
      <p:sp>
        <p:nvSpPr>
          <p:cNvPr id="3083" name="Retângulo 2">
            <a:extLst>
              <a:ext uri="{FF2B5EF4-FFF2-40B4-BE49-F238E27FC236}">
                <a16:creationId xmlns:a16="http://schemas.microsoft.com/office/drawing/2014/main" xmlns="" id="{2D4CD660-5607-443D-93BC-912A3F3A15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4" y="5673080"/>
            <a:ext cx="6488113" cy="1937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14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Pode-se medir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quantidade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de energia luminosa nas restaurações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indiretas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imediatamente antes da cimentação, de forma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quantitativa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, simples e rápida, in loco, em tempo real e de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forma específica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para cada restauração, aumentando a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produtividade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das restaurações; </a:t>
            </a:r>
          </a:p>
          <a:p>
            <a:pPr algn="just">
              <a:lnSpc>
                <a:spcPct val="150000"/>
              </a:lnSpc>
            </a:pP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É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possível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verificar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possibilidade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utilizar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cimento que dependa da luz para sua reação química ser processada de forma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eficiente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algn="just">
              <a:lnSpc>
                <a:spcPct val="150000"/>
              </a:lnSpc>
            </a:pP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Evitam-se posteriores infiltrações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marginais ou falhas coesivas no cimento que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necessite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ser adequadamente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fotopolimerizado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, aumentando a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durabilidade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do elemento restaurado. </a:t>
            </a:r>
            <a:endParaRPr lang="pt-BR" altLang="pt-BR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xmlns="" id="{1F2C95F4-3524-48DF-89BB-7AC34C776608}"/>
              </a:ext>
            </a:extLst>
          </p:cNvPr>
          <p:cNvSpPr txBox="1"/>
          <p:nvPr/>
        </p:nvSpPr>
        <p:spPr>
          <a:xfrm>
            <a:off x="363523" y="5241032"/>
            <a:ext cx="1462088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Vantagens</a:t>
            </a:r>
          </a:p>
        </p:txBody>
      </p:sp>
      <p:sp>
        <p:nvSpPr>
          <p:cNvPr id="3085" name="CaixaDeTexto 27">
            <a:extLst>
              <a:ext uri="{FF2B5EF4-FFF2-40B4-BE49-F238E27FC236}">
                <a16:creationId xmlns:a16="http://schemas.microsoft.com/office/drawing/2014/main" xmlns="" id="{B96D5E7B-840C-4628-A052-206AC50673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3693" y="8193360"/>
            <a:ext cx="6408738" cy="568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buNone/>
            </a:pP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Jadson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Cláudio Belchior /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Rodrigo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Castro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Albuquerque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Luiz Fernando Morgan dos Santos Alves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. / +. </a:t>
            </a:r>
            <a:r>
              <a:rPr lang="pt-BR" alt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3086" name="Retângulo 28">
            <a:extLst>
              <a:ext uri="{FF2B5EF4-FFF2-40B4-BE49-F238E27FC236}">
                <a16:creationId xmlns:a16="http://schemas.microsoft.com/office/drawing/2014/main" xmlns="" id="{EA241E8C-668B-4B54-AB9E-A24BEA2E21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6893" y="8913440"/>
            <a:ext cx="5324475" cy="464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UFMG </a:t>
            </a:r>
          </a:p>
          <a:p>
            <a:pPr>
              <a:buNone/>
            </a:pPr>
            <a:r>
              <a:rPr lang="en-US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Nº</a:t>
            </a:r>
            <a:r>
              <a:rPr lang="en-US" alt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BR1020150282621 </a:t>
            </a:r>
            <a:endParaRPr lang="en-US" altLang="pt-BR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xmlns="" id="{C4DB1C7A-EAC9-4587-891A-4BA4BE26C7BE}"/>
              </a:ext>
            </a:extLst>
          </p:cNvPr>
          <p:cNvSpPr txBox="1"/>
          <p:nvPr/>
        </p:nvSpPr>
        <p:spPr>
          <a:xfrm>
            <a:off x="333375" y="7833320"/>
            <a:ext cx="6629400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Inventores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xmlns="" id="{3D0F9AC5-4CD7-4034-92DD-00E242641891}"/>
              </a:ext>
            </a:extLst>
          </p:cNvPr>
          <p:cNvSpPr txBox="1"/>
          <p:nvPr/>
        </p:nvSpPr>
        <p:spPr>
          <a:xfrm>
            <a:off x="339725" y="8841432"/>
            <a:ext cx="1462088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Titulares: </a:t>
            </a:r>
          </a:p>
        </p:txBody>
      </p:sp>
      <p:pic>
        <p:nvPicPr>
          <p:cNvPr id="3089" name="Picture 2">
            <a:extLst>
              <a:ext uri="{FF2B5EF4-FFF2-40B4-BE49-F238E27FC236}">
                <a16:creationId xmlns:a16="http://schemas.microsoft.com/office/drawing/2014/main" xmlns="" id="{8CA304D2-95C5-45CD-8B2C-6453A11071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8650" y="9525000"/>
            <a:ext cx="758825" cy="296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0" name="Picture 3">
            <a:extLst>
              <a:ext uri="{FF2B5EF4-FFF2-40B4-BE49-F238E27FC236}">
                <a16:creationId xmlns:a16="http://schemas.microsoft.com/office/drawing/2014/main" xmlns="" id="{42ADC62A-DA92-449B-AC0F-93AC4B1672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1975" y="9444038"/>
            <a:ext cx="8509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Retângulo 5">
            <a:extLst>
              <a:ext uri="{FF2B5EF4-FFF2-40B4-BE49-F238E27FC236}">
                <a16:creationId xmlns:a16="http://schemas.microsoft.com/office/drawing/2014/main" xmlns="" id="{88E6351E-FC99-4FB7-A89F-74C87B5FD7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188" y="9412288"/>
            <a:ext cx="2297112" cy="4619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pt-BR" altLang="pt-B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TRANSFERENCIA@CTIT.UFMG.BR </a:t>
            </a:r>
          </a:p>
          <a:p>
            <a:pPr algn="ctr">
              <a:defRPr/>
            </a:pPr>
            <a:r>
              <a:rPr lang="pt-BR" altLang="pt-B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+55 31 3409-3929</a:t>
            </a:r>
          </a:p>
        </p:txBody>
      </p:sp>
      <p:sp>
        <p:nvSpPr>
          <p:cNvPr id="3092" name="AutoShape 22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:a16="http://schemas.microsoft.com/office/drawing/2014/main" xmlns="" id="{AF6E0861-78F4-4987-83E3-069183939F7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3" name="AutoShape 24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:a16="http://schemas.microsoft.com/office/drawing/2014/main" xmlns="" id="{1676D272-EF92-4FCE-8380-D62D2C0CD41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4" name="AutoShape 26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:a16="http://schemas.microsoft.com/office/drawing/2014/main" xmlns="" id="{1C048A4C-CD4C-4786-A612-C24D90DD1AF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5" name="AutoShape 28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:a16="http://schemas.microsoft.com/office/drawing/2014/main" xmlns="" id="{1B974FC5-7C44-4B00-8467-67372F3E4E5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6" name="AutoShape 30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:a16="http://schemas.microsoft.com/office/drawing/2014/main" xmlns="" id="{3E188E19-A57B-4CDD-8465-ADC767B00F3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Personalizada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1813</TotalTime>
  <Words>177</Words>
  <Application>Microsoft Office PowerPoint</Application>
  <PresentationFormat>Papel A4 (210 x 297 mm)</PresentationFormat>
  <Paragraphs>19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ctit</dc:creator>
  <cp:lastModifiedBy>User</cp:lastModifiedBy>
  <cp:revision>236</cp:revision>
  <dcterms:created xsi:type="dcterms:W3CDTF">2013-05-06T14:26:37Z</dcterms:created>
  <dcterms:modified xsi:type="dcterms:W3CDTF">2021-08-05T19:21:44Z</dcterms:modified>
</cp:coreProperties>
</file>