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</p:sldIdLst>
  <p:sldSz cx="6858000" cy="9906000" type="A4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5524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AF7B8"/>
    <a:srgbClr val="585858"/>
    <a:srgbClr val="99BA5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enhum Estilo, Nenhuma Grad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88" autoAdjust="0"/>
    <p:restoredTop sz="94660"/>
  </p:normalViewPr>
  <p:slideViewPr>
    <p:cSldViewPr>
      <p:cViewPr>
        <p:scale>
          <a:sx n="90" d="100"/>
          <a:sy n="90" d="100"/>
        </p:scale>
        <p:origin x="-1668" y="1302"/>
      </p:cViewPr>
      <p:guideLst>
        <p:guide orient="horz" pos="5524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0309DB95-E004-4731-A1B2-8702F5E8B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10D3C2-26B0-4CD8-AD7B-6956B65C8747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B6EF4BCA-0856-4973-9F91-B35C8AACF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0362D36-84DD-492B-8346-89B83707C0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1D250F-95BB-44C2-BB0D-54B101E6A1A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10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455A2816-89EE-46C9-BE7C-CA968DAF3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5EC14B-EF6E-4FB6-9BF4-43BD3C64C3F9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C0A8A16-07EF-4AB3-BA12-92B72E95E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FD622476-BA29-439C-BE44-6A436D4B48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004A0-0813-4042-AB5C-C28C1180ED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602911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3729037" y="529699"/>
            <a:ext cx="1157289" cy="1126807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57175" y="529699"/>
            <a:ext cx="3357564" cy="1126807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1B7B6E09-D520-490B-ABF3-6C98412DF3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A3ABB-911D-47E3-9EBF-1C81A7F2B21C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6D08E794-E17E-45B2-9C4B-E1353E457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FBD8AFB-334E-468F-BF07-C47DD96C70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1F0C0C-DA3F-4E5E-B345-2ED1D843368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681853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E38FAC4E-F980-4E9A-B7DB-CDE28A37A9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6BFF9-283F-42DC-A97D-87591D094B26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8A1B7950-E02A-4B97-BEBF-DE711A58A4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4F777D74-1236-4682-BC4B-02776CC338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DE8E0B-1413-4D48-BAE3-398B3DDAE49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4183276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41735" y="6365524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41735" y="4198589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7B88FF53-AB22-4225-B1AB-93EB1A893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2DB366-6040-44E0-BFB3-B5289C99270E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D294E703-8A4C-4B18-946E-B5FD7CD3B8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5F12ECA-FCA9-4990-8965-A27AFB4D2E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85340E-F6FC-4E6F-8197-32EC6967562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7712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57176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2628901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DA3C4952-4AAB-449F-9A50-DF01F6C29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2130B6-1629-4320-BD2A-BF2A1C61E502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748DAE1F-1E6E-42DF-8EA9-164AE0AA3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25F7E43D-C40F-4C35-A4CD-7202D4D0B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C8D1E23-0ADB-48DA-AF28-ADE5D8E068E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37773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42901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42901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2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2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3">
            <a:extLst>
              <a:ext uri="{FF2B5EF4-FFF2-40B4-BE49-F238E27FC236}">
                <a16:creationId xmlns:a16="http://schemas.microsoft.com/office/drawing/2014/main" xmlns="" id="{F3FD5558-E6EB-4EB2-AAF7-790234FE1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0858B-FDB0-40FE-B72A-0117783E8631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8" name="Espaço Reservado para Rodapé 4">
            <a:extLst>
              <a:ext uri="{FF2B5EF4-FFF2-40B4-BE49-F238E27FC236}">
                <a16:creationId xmlns:a16="http://schemas.microsoft.com/office/drawing/2014/main" xmlns="" id="{D95264E6-4C72-4F79-8424-73BF0EAF7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Espaço Reservado para Número de Slide 5">
            <a:extLst>
              <a:ext uri="{FF2B5EF4-FFF2-40B4-BE49-F238E27FC236}">
                <a16:creationId xmlns:a16="http://schemas.microsoft.com/office/drawing/2014/main" xmlns="" id="{B50145D1-8D24-4958-822B-4D08FA585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F1FB6-B4BC-4563-AE06-26406A72B82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9620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3">
            <a:extLst>
              <a:ext uri="{FF2B5EF4-FFF2-40B4-BE49-F238E27FC236}">
                <a16:creationId xmlns:a16="http://schemas.microsoft.com/office/drawing/2014/main" xmlns="" id="{80A35B51-7ACB-485B-AA97-D71A00B2C0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0FF94C-5C0F-4A17-BB3A-4682295A86B4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4" name="Espaço Reservado para Rodapé 4">
            <a:extLst>
              <a:ext uri="{FF2B5EF4-FFF2-40B4-BE49-F238E27FC236}">
                <a16:creationId xmlns:a16="http://schemas.microsoft.com/office/drawing/2014/main" xmlns="" id="{D434E154-C382-43EA-B76C-0E1B4DA72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5">
            <a:extLst>
              <a:ext uri="{FF2B5EF4-FFF2-40B4-BE49-F238E27FC236}">
                <a16:creationId xmlns:a16="http://schemas.microsoft.com/office/drawing/2014/main" xmlns="" id="{ABA14FE0-167A-419F-A341-8DA0FC5B42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28B0B-BDFA-452B-98E0-BEDCF4A8C5E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326062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>
            <a:extLst>
              <a:ext uri="{FF2B5EF4-FFF2-40B4-BE49-F238E27FC236}">
                <a16:creationId xmlns:a16="http://schemas.microsoft.com/office/drawing/2014/main" xmlns="" id="{79B6C604-C10B-43A1-9ED8-FEDCF6975C1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8" t="157"/>
          <a:stretch>
            <a:fillRect/>
          </a:stretch>
        </p:blipFill>
        <p:spPr bwMode="auto">
          <a:xfrm>
            <a:off x="0" y="0"/>
            <a:ext cx="6858000" cy="990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ço Reservado para Data 1">
            <a:extLst>
              <a:ext uri="{FF2B5EF4-FFF2-40B4-BE49-F238E27FC236}">
                <a16:creationId xmlns:a16="http://schemas.microsoft.com/office/drawing/2014/main" xmlns="" id="{935DC7B2-44AB-40C4-9733-6EF4D0020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AA73D-9465-4117-8973-764860727493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4" name="Espaço Reservado para Rodapé 2">
            <a:extLst>
              <a:ext uri="{FF2B5EF4-FFF2-40B4-BE49-F238E27FC236}">
                <a16:creationId xmlns:a16="http://schemas.microsoft.com/office/drawing/2014/main" xmlns="" id="{986468EC-AF13-46EC-A85E-B5DD3F879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3">
            <a:extLst>
              <a:ext uri="{FF2B5EF4-FFF2-40B4-BE49-F238E27FC236}">
                <a16:creationId xmlns:a16="http://schemas.microsoft.com/office/drawing/2014/main" xmlns="" id="{417514D8-6706-47A6-88F9-1D4D43B88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EB8FF-C9A9-4D9F-9AE4-D0D4818FBDC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28904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42901" y="2072926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50919F14-F830-4734-BF3C-082D89C5D2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79304-04BA-4440-8DE1-846941F921D5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565CE715-BEBB-4518-835C-F662E7E69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33DABAA1-105A-451A-A1BE-60393E826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1426D1-0A48-45CC-AEDB-746B6171EC0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61991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3">
            <a:extLst>
              <a:ext uri="{FF2B5EF4-FFF2-40B4-BE49-F238E27FC236}">
                <a16:creationId xmlns:a16="http://schemas.microsoft.com/office/drawing/2014/main" xmlns="" id="{1B91270B-45A5-448B-8016-8C760750F5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2E94D-5D86-477C-9981-35BC1215BB5F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6" name="Espaço Reservado para Rodapé 4">
            <a:extLst>
              <a:ext uri="{FF2B5EF4-FFF2-40B4-BE49-F238E27FC236}">
                <a16:creationId xmlns:a16="http://schemas.microsoft.com/office/drawing/2014/main" xmlns="" id="{9DF590E0-80A2-4E6E-8412-CD5DEE10F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5">
            <a:extLst>
              <a:ext uri="{FF2B5EF4-FFF2-40B4-BE49-F238E27FC236}">
                <a16:creationId xmlns:a16="http://schemas.microsoft.com/office/drawing/2014/main" xmlns="" id="{81E95FE8-91BC-407D-AAB5-5CEC48D34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E0E826-8A11-4CD5-AD12-DB405EAA9E3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108869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ço Reservado para Título 1">
            <a:extLst>
              <a:ext uri="{FF2B5EF4-FFF2-40B4-BE49-F238E27FC236}">
                <a16:creationId xmlns:a16="http://schemas.microsoft.com/office/drawing/2014/main" xmlns="" id="{B138443F-A9FC-486F-87EC-BBBEF58B2388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6875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título mestre</a:t>
            </a:r>
          </a:p>
        </p:txBody>
      </p:sp>
      <p:sp>
        <p:nvSpPr>
          <p:cNvPr id="1027" name="Espaço Reservado para Texto 2">
            <a:extLst>
              <a:ext uri="{FF2B5EF4-FFF2-40B4-BE49-F238E27FC236}">
                <a16:creationId xmlns:a16="http://schemas.microsoft.com/office/drawing/2014/main" xmlns="" id="{A766FBA2-1718-40C4-9E9A-68A33ECB1ED4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0"/>
            <a:ext cx="6172200" cy="653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DC0023C1-8C47-4FE3-9204-79D955A0DD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2100"/>
            <a:ext cx="16002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2F93A51-04C9-4E60-9EB4-366DCB899B4F}" type="datetimeFigureOut">
              <a:rPr lang="pt-BR"/>
              <a:pPr>
                <a:defRPr/>
              </a:pPr>
              <a:t>05/08/2021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7A45005-220E-4D9E-A804-BE8F4889F4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2100"/>
            <a:ext cx="2171700" cy="527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7E0F43B-EB7E-406D-A34A-6838026091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2100"/>
            <a:ext cx="1600200" cy="5270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FFAD1DF7-4279-4203-A320-E97B6443080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412" r:id="rId1"/>
    <p:sldLayoutId id="2147484413" r:id="rId2"/>
    <p:sldLayoutId id="2147484414" r:id="rId3"/>
    <p:sldLayoutId id="2147484415" r:id="rId4"/>
    <p:sldLayoutId id="2147484416" r:id="rId5"/>
    <p:sldLayoutId id="2147484417" r:id="rId6"/>
    <p:sldLayoutId id="2147484422" r:id="rId7"/>
    <p:sldLayoutId id="2147484418" r:id="rId8"/>
    <p:sldLayoutId id="2147484419" r:id="rId9"/>
    <p:sldLayoutId id="2147484420" r:id="rId10"/>
    <p:sldLayoutId id="214748442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675" b="26719"/>
          <a:stretch/>
        </p:blipFill>
        <p:spPr bwMode="auto">
          <a:xfrm>
            <a:off x="223837" y="1353807"/>
            <a:ext cx="6648450" cy="27228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tângulo 14">
            <a:extLst>
              <a:ext uri="{FF2B5EF4-FFF2-40B4-BE49-F238E27FC236}">
                <a16:creationId xmlns:a16="http://schemas.microsoft.com/office/drawing/2014/main" xmlns="" id="{77BC1B1E-5B97-4917-9190-EE8E4E923B36}"/>
              </a:ext>
            </a:extLst>
          </p:cNvPr>
          <p:cNvSpPr/>
          <p:nvPr/>
        </p:nvSpPr>
        <p:spPr>
          <a:xfrm>
            <a:off x="425450" y="150813"/>
            <a:ext cx="6432550" cy="1127125"/>
          </a:xfrm>
          <a:prstGeom prst="rect">
            <a:avLst/>
          </a:prstGeom>
          <a:solidFill>
            <a:schemeClr val="bg1">
              <a:alpha val="6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xmlns="" id="{A28BDF99-CC60-4E1A-B104-C3573D8D6D5F}"/>
              </a:ext>
            </a:extLst>
          </p:cNvPr>
          <p:cNvSpPr txBox="1"/>
          <p:nvPr/>
        </p:nvSpPr>
        <p:spPr>
          <a:xfrm>
            <a:off x="333375" y="57150"/>
            <a:ext cx="5553075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2800" b="1" dirty="0">
                <a:solidFill>
                  <a:schemeClr val="tx2">
                    <a:lumMod val="50000"/>
                  </a:schemeClr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RESUMO DE  TECNOLOGIA</a:t>
            </a:r>
          </a:p>
          <a:p>
            <a:pPr>
              <a:defRPr/>
            </a:pPr>
            <a:r>
              <a:rPr lang="pt-BR" sz="2800" b="1" dirty="0">
                <a:solidFill>
                  <a:srgbClr val="C0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CTIT-UFMG </a:t>
            </a:r>
            <a:endParaRPr lang="pt-BR" sz="3600" b="1" dirty="0">
              <a:solidFill>
                <a:srgbClr val="C000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xmlns="" id="{8947CBF6-5F39-4EA4-B842-5E8D59F26087}"/>
              </a:ext>
            </a:extLst>
          </p:cNvPr>
          <p:cNvSpPr/>
          <p:nvPr/>
        </p:nvSpPr>
        <p:spPr>
          <a:xfrm>
            <a:off x="131763" y="920750"/>
            <a:ext cx="6726237" cy="315913"/>
          </a:xfrm>
          <a:prstGeom prst="rect">
            <a:avLst/>
          </a:prstGeom>
          <a:solidFill>
            <a:schemeClr val="bg1"/>
          </a:solidFill>
        </p:spPr>
        <p:txBody>
          <a:bodyPr>
            <a:spAutoFit/>
          </a:bodyPr>
          <a:lstStyle/>
          <a:p>
            <a:pPr>
              <a:spcAft>
                <a:spcPts val="0"/>
              </a:spcAft>
              <a:defRPr/>
            </a:pPr>
            <a:r>
              <a:rPr lang="pt-BR" sz="1450" b="1" dirty="0">
                <a:ea typeface="Calibri" panose="020F0502020204030204" pitchFamily="34" charset="0"/>
                <a:cs typeface="Arial" panose="020B0604020202020204" pitchFamily="34" charset="0"/>
              </a:rPr>
              <a:t>Coordenadoria de Transferência e Inovação Tecnológica CTIT - UFMG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xmlns="" id="{57D951FF-05C5-4A8E-BBD1-5BC5AA5063ED}"/>
              </a:ext>
            </a:extLst>
          </p:cNvPr>
          <p:cNvSpPr/>
          <p:nvPr/>
        </p:nvSpPr>
        <p:spPr>
          <a:xfrm>
            <a:off x="212725" y="1281113"/>
            <a:ext cx="6645275" cy="707886"/>
          </a:xfrm>
          <a:prstGeom prst="rect">
            <a:avLst/>
          </a:prstGeom>
          <a:solidFill>
            <a:schemeClr val="bg1">
              <a:alpha val="88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2000" b="1" dirty="0">
                <a:solidFill>
                  <a:srgbClr val="C00000"/>
                </a:solidFill>
              </a:rPr>
              <a:t>MATRIZES PARA AVALIAÇÕES DE TRANSMISSÃO DE LUZ ATRAVÉS DE PINOS INTRARRADICULARES</a:t>
            </a:r>
            <a:endParaRPr lang="pt-BR" sz="2000" b="1" dirty="0">
              <a:solidFill>
                <a:srgbClr val="C00000"/>
              </a:solidFill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tângulo 11">
            <a:extLst>
              <a:ext uri="{FF2B5EF4-FFF2-40B4-BE49-F238E27FC236}">
                <a16:creationId xmlns:a16="http://schemas.microsoft.com/office/drawing/2014/main" xmlns="" id="{DE8761F8-45AD-41CC-B32B-704F9ADFDB73}"/>
              </a:ext>
            </a:extLst>
          </p:cNvPr>
          <p:cNvSpPr/>
          <p:nvPr/>
        </p:nvSpPr>
        <p:spPr>
          <a:xfrm>
            <a:off x="3789363" y="631825"/>
            <a:ext cx="3068637" cy="276225"/>
          </a:xfrm>
          <a:prstGeom prst="rect">
            <a:avLst/>
          </a:prstGeom>
          <a:solidFill>
            <a:schemeClr val="bg1">
              <a:lumMod val="95000"/>
              <a:alpha val="87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spc="150" dirty="0" smtClean="0">
                <a:solidFill>
                  <a:srgbClr val="C00000"/>
                </a:solidFill>
                <a:latin typeface="Arial Black" panose="020B0A04020102020204" pitchFamily="34" charset="0"/>
                <a:ea typeface="Calibri" panose="020F0502020204030204" pitchFamily="34" charset="0"/>
                <a:cs typeface="Aharoni" panose="02010803020104030203" pitchFamily="2" charset="-79"/>
              </a:rPr>
              <a:t>Engenharia</a:t>
            </a:r>
            <a:endParaRPr lang="pt-BR" sz="1200" b="1" spc="150" dirty="0">
              <a:solidFill>
                <a:srgbClr val="C00000"/>
              </a:solidFill>
              <a:latin typeface="Arial Black" panose="020B0A04020102020204" pitchFamily="34" charset="0"/>
              <a:ea typeface="Calibri" panose="020F0502020204030204" pitchFamily="34" charset="0"/>
              <a:cs typeface="Aharoni" panose="02010803020104030203" pitchFamily="2" charset="-79"/>
            </a:endParaRPr>
          </a:p>
        </p:txBody>
      </p:sp>
      <p:sp>
        <p:nvSpPr>
          <p:cNvPr id="3079" name="Retângulo 16">
            <a:extLst>
              <a:ext uri="{FF2B5EF4-FFF2-40B4-BE49-F238E27FC236}">
                <a16:creationId xmlns:a16="http://schemas.microsoft.com/office/drawing/2014/main" xmlns="" id="{C4E28301-EFFB-4D3D-8E8F-8888942A47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513" y="4520952"/>
            <a:ext cx="6408738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buNone/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modelo compreende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matrizes rígidas constituídas por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um corpo, uma casca externa,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bloco (s)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, um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suporte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para inserção de cimento de resina e um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suporte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para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dividir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o cimento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altLang="pt-BR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9" name="CaixaDeTexto 38">
            <a:extLst>
              <a:ext uri="{FF2B5EF4-FFF2-40B4-BE49-F238E27FC236}">
                <a16:creationId xmlns:a16="http://schemas.microsoft.com/office/drawing/2014/main" xmlns="" id="{6B91B776-DA27-46F4-A0B4-35F10105BDC7}"/>
              </a:ext>
            </a:extLst>
          </p:cNvPr>
          <p:cNvSpPr txBox="1"/>
          <p:nvPr/>
        </p:nvSpPr>
        <p:spPr>
          <a:xfrm>
            <a:off x="333375" y="4182815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Descrição</a:t>
            </a:r>
          </a:p>
        </p:txBody>
      </p:sp>
      <p:sp>
        <p:nvSpPr>
          <p:cNvPr id="27" name="Retângulo 26">
            <a:extLst>
              <a:ext uri="{FF2B5EF4-FFF2-40B4-BE49-F238E27FC236}">
                <a16:creationId xmlns:a16="http://schemas.microsoft.com/office/drawing/2014/main" xmlns="" id="{EA0B3CD3-6DB9-4025-9C8A-A4FFBB7F7447}"/>
              </a:ext>
            </a:extLst>
          </p:cNvPr>
          <p:cNvSpPr/>
          <p:nvPr/>
        </p:nvSpPr>
        <p:spPr>
          <a:xfrm>
            <a:off x="-115888" y="0"/>
            <a:ext cx="325438" cy="9906000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pt-BR"/>
          </a:p>
        </p:txBody>
      </p:sp>
      <p:sp>
        <p:nvSpPr>
          <p:cNvPr id="26" name="Retângulo 25">
            <a:extLst>
              <a:ext uri="{FF2B5EF4-FFF2-40B4-BE49-F238E27FC236}">
                <a16:creationId xmlns:a16="http://schemas.microsoft.com/office/drawing/2014/main" xmlns="" id="{68C822F5-6B5A-4910-B632-50CF71D9453D}"/>
              </a:ext>
            </a:extLst>
          </p:cNvPr>
          <p:cNvSpPr/>
          <p:nvPr/>
        </p:nvSpPr>
        <p:spPr>
          <a:xfrm>
            <a:off x="2565400" y="3800475"/>
            <a:ext cx="4292600" cy="27622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spAutoFit/>
          </a:bodyPr>
          <a:lstStyle/>
          <a:p>
            <a:pPr algn="r">
              <a:spcAft>
                <a:spcPts val="0"/>
              </a:spcAft>
              <a:defRPr/>
            </a:pPr>
            <a:r>
              <a:rPr lang="pt-BR" sz="1200" b="1" dirty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Estágio de desenvolvimento: </a:t>
            </a:r>
            <a:r>
              <a:rPr lang="pt-BR" sz="1200" b="1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Avançado</a:t>
            </a:r>
            <a:r>
              <a:rPr lang="pt-BR" sz="1200" dirty="0" smtClean="0">
                <a:solidFill>
                  <a:schemeClr val="tx2">
                    <a:lumMod val="50000"/>
                  </a:schemeClr>
                </a:solidFill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(Protótipo)</a:t>
            </a:r>
            <a:endParaRPr lang="pt-BR" altLang="pt-BR" sz="1200" dirty="0">
              <a:solidFill>
                <a:schemeClr val="tx2">
                  <a:lumMod val="50000"/>
                </a:schemeClr>
              </a:solidFill>
              <a:latin typeface="Calibri Light" panose="020F0302020204030204" pitchFamily="34" charset="0"/>
              <a:ea typeface="Gulim" panose="020B0600000101010101" pitchFamily="34" charset="-127"/>
              <a:cs typeface="Calibri Light" panose="020F0302020204030204" pitchFamily="34" charset="0"/>
            </a:endParaRPr>
          </a:p>
        </p:txBody>
      </p:sp>
      <p:sp>
        <p:nvSpPr>
          <p:cNvPr id="3083" name="Retângulo 2">
            <a:extLst>
              <a:ext uri="{FF2B5EF4-FFF2-40B4-BE49-F238E27FC236}">
                <a16:creationId xmlns:a16="http://schemas.microsoft.com/office/drawing/2014/main" xmlns="" id="{2D4CD660-5607-443D-93BC-912A3F3A15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0824" y="5817096"/>
            <a:ext cx="6488113" cy="13957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171450" indent="-17145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As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matrizes são confeccionadas para avaliação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da transmissão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de luz através dos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pinos </a:t>
            </a:r>
            <a:r>
              <a:rPr lang="pt-BR" sz="11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intrarradiculares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e não são degradadas durante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as análises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, podendo ser reutilizadas; </a:t>
            </a:r>
          </a:p>
          <a:p>
            <a:pPr algn="just">
              <a:lnSpc>
                <a:spcPct val="150000"/>
              </a:lnSpc>
            </a:pP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A avaliação da transmissão de luz é obtida de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forma direta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, através do emprego de um dispositivo /acessório, tal como um sensor medidor de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potência; Ou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de forma indireta, através do grau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de polimerização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de um cimento resinoso ou através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de testes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sz="1100" dirty="0" err="1">
                <a:latin typeface="Arial" panose="020B0604020202020204" pitchFamily="34" charset="0"/>
                <a:cs typeface="Arial" panose="020B0604020202020204" pitchFamily="34" charset="0"/>
              </a:rPr>
              <a:t>microdureza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pt-BR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CaixaDeTexto 24">
            <a:extLst>
              <a:ext uri="{FF2B5EF4-FFF2-40B4-BE49-F238E27FC236}">
                <a16:creationId xmlns:a16="http://schemas.microsoft.com/office/drawing/2014/main" xmlns="" id="{1F2C95F4-3524-48DF-89BB-7AC34C776608}"/>
              </a:ext>
            </a:extLst>
          </p:cNvPr>
          <p:cNvSpPr txBox="1"/>
          <p:nvPr/>
        </p:nvSpPr>
        <p:spPr>
          <a:xfrm>
            <a:off x="363523" y="5457056"/>
            <a:ext cx="1462088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Vantagens</a:t>
            </a:r>
          </a:p>
        </p:txBody>
      </p:sp>
      <p:sp>
        <p:nvSpPr>
          <p:cNvPr id="3085" name="CaixaDeTexto 27">
            <a:extLst>
              <a:ext uri="{FF2B5EF4-FFF2-40B4-BE49-F238E27FC236}">
                <a16:creationId xmlns:a16="http://schemas.microsoft.com/office/drawing/2014/main" xmlns="" id="{B96D5E7B-840C-4628-A052-206AC50673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3693" y="7977336"/>
            <a:ext cx="6408738" cy="6001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lnSpc>
                <a:spcPct val="150000"/>
              </a:lnSpc>
              <a:buNone/>
            </a:pP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Bruno Ferreira Lourenço / Rodrigo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de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Castro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Albuquerque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/ </a:t>
            </a:r>
            <a:r>
              <a:rPr lang="pt-BR" sz="1100" dirty="0">
                <a:latin typeface="Arial" panose="020B0604020202020204" pitchFamily="34" charset="0"/>
                <a:cs typeface="Arial" panose="020B0604020202020204" pitchFamily="34" charset="0"/>
              </a:rPr>
              <a:t>Luiz Fernando Morgan dos Santos Alves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. / +. </a:t>
            </a:r>
            <a:r>
              <a:rPr lang="pt-BR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</a:p>
        </p:txBody>
      </p:sp>
      <p:sp>
        <p:nvSpPr>
          <p:cNvPr id="3086" name="Retângulo 28">
            <a:extLst>
              <a:ext uri="{FF2B5EF4-FFF2-40B4-BE49-F238E27FC236}">
                <a16:creationId xmlns:a16="http://schemas.microsoft.com/office/drawing/2014/main" xmlns="" id="{EA241E8C-668B-4B54-AB9E-A24BEA2E2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6893" y="8841432"/>
            <a:ext cx="5324475" cy="464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UFMG </a:t>
            </a:r>
          </a:p>
          <a:p>
            <a:pPr>
              <a:buNone/>
            </a:pPr>
            <a:r>
              <a:rPr lang="en-US" altLang="pt-BR" sz="1100" dirty="0" smtClean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Nº</a:t>
            </a:r>
            <a:r>
              <a:rPr lang="en-US" altLang="pt-BR" sz="11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sz="1100" dirty="0" smtClean="0">
                <a:latin typeface="Arial" panose="020B0604020202020204" pitchFamily="34" charset="0"/>
                <a:cs typeface="Arial" panose="020B0604020202020204" pitchFamily="34" charset="0"/>
              </a:rPr>
              <a:t>BR2020120155422  </a:t>
            </a:r>
            <a:endParaRPr lang="en-US" altLang="pt-BR" sz="11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CaixaDeTexto 29">
            <a:extLst>
              <a:ext uri="{FF2B5EF4-FFF2-40B4-BE49-F238E27FC236}">
                <a16:creationId xmlns:a16="http://schemas.microsoft.com/office/drawing/2014/main" xmlns="" id="{C4DB1C7A-EAC9-4587-891A-4BA4BE26C7BE}"/>
              </a:ext>
            </a:extLst>
          </p:cNvPr>
          <p:cNvSpPr txBox="1"/>
          <p:nvPr/>
        </p:nvSpPr>
        <p:spPr>
          <a:xfrm>
            <a:off x="333375" y="7545288"/>
            <a:ext cx="6629400" cy="3381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Inventores</a:t>
            </a:r>
          </a:p>
        </p:txBody>
      </p:sp>
      <p:sp>
        <p:nvSpPr>
          <p:cNvPr id="32" name="CaixaDeTexto 31">
            <a:extLst>
              <a:ext uri="{FF2B5EF4-FFF2-40B4-BE49-F238E27FC236}">
                <a16:creationId xmlns:a16="http://schemas.microsoft.com/office/drawing/2014/main" xmlns="" id="{3D0F9AC5-4CD7-4034-92DD-00E242641891}"/>
              </a:ext>
            </a:extLst>
          </p:cNvPr>
          <p:cNvSpPr txBox="1"/>
          <p:nvPr/>
        </p:nvSpPr>
        <p:spPr>
          <a:xfrm>
            <a:off x="339725" y="8769424"/>
            <a:ext cx="1462088" cy="339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pt-BR" sz="1600" b="1" dirty="0">
                <a:solidFill>
                  <a:schemeClr val="accent1">
                    <a:lumMod val="75000"/>
                  </a:schemeClr>
                </a:solidFill>
                <a:cs typeface="Arial" panose="020B0604020202020204" pitchFamily="34" charset="0"/>
              </a:rPr>
              <a:t>Titulares: </a:t>
            </a:r>
          </a:p>
        </p:txBody>
      </p:sp>
      <p:pic>
        <p:nvPicPr>
          <p:cNvPr id="3089" name="Picture 2">
            <a:extLst>
              <a:ext uri="{FF2B5EF4-FFF2-40B4-BE49-F238E27FC236}">
                <a16:creationId xmlns:a16="http://schemas.microsoft.com/office/drawing/2014/main" xmlns="" id="{8CA304D2-95C5-45CD-8B2C-6453A1107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0" y="9525000"/>
            <a:ext cx="758825" cy="29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3">
            <a:extLst>
              <a:ext uri="{FF2B5EF4-FFF2-40B4-BE49-F238E27FC236}">
                <a16:creationId xmlns:a16="http://schemas.microsoft.com/office/drawing/2014/main" xmlns="" id="{42ADC62A-DA92-449B-AC0F-93AC4B167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1975" y="9444038"/>
            <a:ext cx="850900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Retângulo 5">
            <a:extLst>
              <a:ext uri="{FF2B5EF4-FFF2-40B4-BE49-F238E27FC236}">
                <a16:creationId xmlns:a16="http://schemas.microsoft.com/office/drawing/2014/main" xmlns="" id="{88E6351E-FC99-4FB7-A89F-74C87B5FD7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4188" y="9412288"/>
            <a:ext cx="2297112" cy="46196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TRANSFERENCIA@CTIT.UFMG.BR </a:t>
            </a:r>
          </a:p>
          <a:p>
            <a:pPr algn="ctr">
              <a:defRPr/>
            </a:pPr>
            <a:r>
              <a:rPr lang="pt-BR" altLang="pt-BR" sz="1200" dirty="0">
                <a:solidFill>
                  <a:schemeClr val="tx1">
                    <a:lumMod val="85000"/>
                    <a:lumOff val="15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+55 31 3409-3929</a:t>
            </a:r>
          </a:p>
        </p:txBody>
      </p:sp>
      <p:sp>
        <p:nvSpPr>
          <p:cNvPr id="3092" name="AutoShape 22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AF6E0861-78F4-4987-83E3-069183939F7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3" name="AutoShape 24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676D272-EF92-4FCE-8380-D62D2C0CD415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4" name="AutoShape 26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C048A4C-CD4C-4786-A612-C24D90DD1AF8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5" name="AutoShape 28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1B974FC5-7C44-4B00-8467-67372F3E4E5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  <p:sp>
        <p:nvSpPr>
          <p:cNvPr id="3096" name="AutoShape 30" descr="data:image/jpeg;base64,/9j/4AAQSkZJRgABAQAAAQABAAD/2wCEAAkGBxAQEBIQEBAQEBAPEA8PDw8PDw8NDw8PFREWFhURFRUYHSggGBolGxUVITEhJSkrLi4uFx8zODMsNygtLisBCgoKDg0OGhAQGi0fHR8tLS0tLS0rLS0tLS0tLS0tLS0tLS0tLS0tLS0tLS0tLS0tLS0tLS0tLS0tLS0tLS0tLf/AABEIAMgA+wMBEQACEQEDEQH/xAAbAAABBQEBAAAAAAAAAAAAAAACAQMEBQYAB//EAEYQAAEDAgMDBgkKBAUFAAAAAAEAAgMEEQUSITFBUQYTYXGU0SIyVFWBkZOh0hQWI0JSU2KxweEVJHLCMzQ1Q5IHRYKD8f/EABwBAAIDAQEBAQAAAAAAAAAAAAIDAQQFAAYHCP/EADoRAAIBAwICBggGAgICAwAAAAABAgMEERIhBTETIjJBUZEGFFJTYXGS0SMzQoGhscHhFWIkQxaC8P/aAAwDAQACEQMRAD8AwZ5V4j5wru1z/Eveu2tvdx+lELIJ5V4j5wru1z/Egdtb+7j9KC3CZyqxHzhXdrn+JFC1t3/64/SgWx4cp8Rt/qFb2qbvVhWVtj8uP0oDUwW8psR84V3a5/iURsbf3cfpRLkx1vKfEfOFb2qbvTPUbX3UfpQDky1wjlPXE2dW1Z/qqJT+qVWsbbG1OPkijdSmllNoXHcfrw27a6rb/TUyt/IpVO0t3F/hx8kRZVpOWJPJnTyrxLzhXdrn+JKdtQ93H6UawPzrxLzhXdrn+JLdrS93HyRInzrxLzhXdrn+JLdtR9iPkiRPnZiXnCu7XP8AEg9Xo+wvJHYO+dmJecK7tc/xKHbUvYXkjhDytxLzjXdrn+JKdKiv0LyROBPndiXnGu7XP8SDRS9heSJwcOV2JecK7tc/xIoxpJ50LyRGkmQcucRaNa2rPXUSn9VfjOya61KPkhE6Db2Y98/a/wAsqvbyd6P/AMD3a8kL9Wl7T8x2n5fVwOtZVHrnkP6qdFhL9EV+yAnbTa2k/MnN/wColV5TUe1k71Hqlk+6Pkis7Kv7b82Gf+oVQR/maj20nepVjaeEfJA+qXCfbfmQKjlzW38GsqvRPKP1TfV7KK3hF/sizChU75PzOj5eVuw1lV7eTvUK3sZcoR8kTK3qd0n5nS8sq0jSuq+0S96crS0W/Rx8kdGnUzu2QPnjiQP+frO0y96Q6Vvn8qP0os6MoM8s8St/nqvtEvei6G1x+VH6UQqe/MYdytxLzhW9rnH9yRKhQz+XH6UMSCbyrxE/9wru1z/EmQtrd/8Arj9KIeQ/nRiPnCu7XP8AEmeqW/u4/SgcscZynxG3+oVvapu9NjZW2Pyo/SgXJ5CHKjEbf6hW9qm70fqVt7qP0oHLyB86cR84Vvapu9D6lbe6j9KCyzPlJY0UBconZHY2qxTiBJkhrVZSFNnBqnBGRxrVILZJon5XBDNZQmssxLyrjD4/QqUHpkZ1KWiZk5Yw0kcFZcYm3GTayNkBA4oPLA5lKdBMLWc2mKGNphnOohw02ie7dYA6QhStsViXFPRLBYi8gKqEcoOOUHHLjjlxxyk4dp4i4gDerlrR6SWAJy0rJIq6B7OkK1Xs5JZhuKp14zIhFlRalF7jxwFXYTygWgmkJ0WgTiVzaOBeUqrNJEpCwHVRay1M6fIkFaAoMJsXsCwkfcQClkkdVRoTQiiiGx6MKzBC5EprU0S2LkXEZDaxdkFyHGMQtgNl1RPzNsqVRYeTPrRxLJRYvTZX34qxHrRyadrU1RwQQ1GolhsMMRJENjzWohbYdlwOSNV0oIuFWuKEasfiNpVWnhlUQvOyi4vDLyYiDBxyjBxy7BxynBxy7BxIpDY34LUsVpeRVVZWC0NYSNQtZNYyU1RSexUzvzG9rLFuanSz5YLsI6VgEKYRwghUZBy5nAOVSowkOQbVas1uBMkrRFBAo00QFfRHlYBBQZCGw1KUQsjjWpsYgtjjGpqWAGyY1qLJXbCDVGSMjjQhBbCsoyDkWiqssmU7ChqQzEitS1QyS8XgzMuEmjLDwItZ6ZYZmedIRdK08GzpTDZMmRq5BcAzOidRIFQDZVDeuVWILpDjaltrKdS8QOjlkqZ2amyxrui5TzEvQe243kKqdBPwDyXuFckqqoYJGta1p8UyOy5uocFWr1aNvJRqzSk+7vM254tb0JaZNt/DuK/FcJmpX5JmZTtBGrXDiDvToJTjqg8p+BatrulcR1U3kg2RaWWBVODh+nWnarAqZJOxX3yFd5BdtWHPabLKFTkyDkWo45Q2cAVTmssIehC0beGBcmPK0LCyo9KIyKWqXFHZEUHC2UnBxpkQZEhrUYpsktCFiGEGqMkZHGhC2C2LZQQVlY7K8FTJ4wXKS1RwaGilEkfosVXqLTLJlVYOnMzuJ02R54FHJZ6xrW9TVEj2sEWNKG82NlKYQtlxxyk4Vdg4eo4w6SNp2OkY09RcLqeSb8Miq03GnJruT/o33LWulpWwtgPNh1/CAGxoFmheJ9F6NC/qXNzXSnNTxv3IwbKyhUk+lWdk/nnvG6w/L8MMr2gPja54I2c4zQ26HBWaUlw/jnqkfy6sU0vB7gUabs7zEOy2l+0uXkeeloXrHSXgemyxyKkc/RjHOP4WkqHQj3oGVWMN5PBc4fySq5TpHk6X6JMq9CisuXkZ9fi1tT5yz8hyo5K1DLglunDVMjdU5rZgQ4rRnuivk5PSjbZA6NKTzktLiFMbdgsg3hF0EO5hq9gyNLQPbtHpGqj1bwHRrwlyZHMaXKg2N1AiIpStnnLJ1DzQrsY4AbCCNAjiYCJdRkk5cccVxBzTYrk8MlonR6p5WlsSWDRLYlhWUZIyGAoBYVlAJVYk3VTPeJet3sSMEqsrsp2FA1qh8hN3SysossVpc4uhpS7mVLaroeDPTttpwTahqwedxIaZ79GMc4/haSlOOOexM6sIbyaRZN5NVZaX8yQAL+FobJfTUs41LJTfE7ZS06iqLbacE3SXspnZUWls7JaUWAVclnMic1uhEj7RNHTdyoXPFLK0eK9WMX4Zy/Jbio1FU6tNOb8Ipv8Ao9BqA2enihqhFMWtHOCN+xw+s1+0Er5XV4m7LiNW54ZNqM3+qOz+GHzXg9maVhwVzt9NeEqUot6X+rD8Vuv2fz2JgFJHB8la36AtsQH2cb+MCVnS4txCpfriEmulWy6uyXdhBr0dUqemUpatWpy721y+GDqGioIx9FTDr0PvKdc+knGqvar4+SS/oXU9Hacu3OT+cn/jBa09FER4ADTwaQPyCz7j0g4nNYnVbXkZVf0coR36z+bYzUUjm7L+9VrfiVWMsub8zEu+F6OxEgVMOcWJyu3Ot7ivdcI9IV2azyv6MhKVGW62K+XCZMuYWeN+W/6rfoeknD6lbodemX/ZYT/cuwlJx16Xp8fvjkVE8W4iy9FGRYhPbKIkkCbGZYjMrazDGu1Hgu9yapJ8y3SuXHnuiknhcw2cP3XNYNGE1NZQ2hDCajiiGEURAJQkhIgRFBIJQskl0b9yfCWUIqx7ywaoZVYVlBAbVDBYSEgrq+FziA1pceAF0Ut4lqjOMVu8EjD+TtU8ghmUcXaKu69OnzYqvxG3gsN5NpTYBZoEz9bahuq83xD0ktrWWObPPzvnKX4S8x6Hk9StObms54yHN7l5u59OLie1KKXzDlc3Uo4csfItKYNZo1jWjgxgCq0fSGdR5rzM6rTqSe+WJi7ZHxOEdg5wsC4hoHSt2143w+nidSosLu5sucP4bc1Kq/Ck18jIUnI9g1mkfI77MIytv0uKm99Oaa2taefjLZeXM99S4TdTxrcaa835ci1gw1sQ8COGEfatz0v/ACdoPUvK3npHfXfbqNLwj1V/G/8AJrUOEWUHmSlVf/Z7eSEluTskld9qQktHr0WUnl5bS/s26cYwjpWILwSx/REdTuLruIHRGLn1putJbfyWOkiliO/zJETAzcB0vOZ3qS5PV/oVKTn/AKJcVTwuek6BJlTK8qRMhxDKbZvQ1JlQz3CJW+e4tafEr6OGnTtVOdt4GbXsYyHZaZsguwhLhVnSe55i/wCE7ZwkV5LmaXIWpRnSqvM45fxPL1OmodWMmkDW4ayobmYLPaNd1yvQ8F9I63D6itrx6oPk85cf9f0XY0o1oOrbrlzX+UZeohLSWuFiNq+n06kakVKLymKhLKIzo05SHKREraASNtv3FMjU8R9G4cGZeaAscWnaEzSbMJqaygVOQjrqMnCBQcFdHkg5ccIVDJFidYroPDIksouYXXF02RnzWGOWQghNUMFhKCDXcnaFrWBxAzO32WPeVW5YMG/ryc9KexeiwF+Cxb24VGjKo+4zcNvAzGwuK+X3d3Ko8yNa2t88iVNJFCAZTYnY0alUIQqVX1T13D+BzrxTwVrsTzvIZ4Ld1vGItvKuK2UI5luz1FDhFC3ipaU5eIomANi0HpOq7RtsyzobWzGKqqOweoJkKa7xtOkubG6e51dq52y+uUcUU/gHPbZch11jp43uCBZFrPyGpgANXBo4NGqOLzyWRkG2+WStkJ/24yfxv/dWY4/U/wBkW4af1y/ZECeUjx5CT9luz1q1Tp6uzEu04JrqRwvFhQVbh4jLD7R71E6MV2mRUoQ/VLJPp64Dxn5jwCqzot8lgpVLdvksGhw2vOm5qzq1BP5mTcW0Xs1ktZo2ytu0jTboqEXKnLc8nxHh7a32KwOLDYEjqWtSnCpHeCk/ieRlroTxGbS+AmNUDZmc6zxmjXTbZel9FeNVLWsrC55Ps/B+H7mhcQhOHrNHdfq+/wBzKPYvp6ZXUgCFIRT47SAtzja3b1KxSlnqs0LOrh6WZ0lS2awig4MBHgHJKZREi6ZpXeJdZJkd7VEkNTBQhHWUYILSh8VNkUq3MlAIBIQUAsMKCDc4R/hM6lhXHbZ5q6/MZNnOgHHVeM9JLjEFSXfu/wBhVvHMsj8UjIhmkcGjaL7T1BfPpRnUliKye24Tw+pVcXGOUZaveJXklxtcnTaVs0o6IpJH0qhHoopJDAqCCMjDppcm6Y4ZXWY108rrMebUvvc/sgdOONhTpwxhEhsl+CW44FuOBwSj170OkDQEOA2naeAUfMH5gmUDRoueO26nS3zC0t8yLWsuPpJLD7LdSm03jsodRlh9SOfmVJLb2ijJO97rvPcr8U2vxJYRpdbGasv2Ww09hPjEk8P2CfDTypxz8Q4zx2Vhf/u8Rrsmxuv4jc+pRUotrM3glrpeb2+BZ0daRrI70LPqUs9lFCtQz2EanCa8us0WDTtuFk3FBLd8zBvLWLXW3J1fCTq0C3EKpRnoe54jiVpN9mOERaOVwIZcZSdQRfRXaypaOk3193wMmyq1VUVHK0PmUmPUXNyEjxXajrX1r0b4r/yFlGcu3Hqy+a7/ANyKlJ0ajpPu5fLu+xTSL0SCiRphcEHemxeGOg8PJkqqLK9zeBTJLc3ac9UUxI4ydiKMGTKSRY0tHbU7UzZcipUrZ2RMUFcpkw0BC1RpJyDlQ6ScllQbFMipW5kwICuKFBAQQgs2+DH6NnUsO52k2ecu9psPFMQbEdzn28EHUNHF3T0L5jxSt65cy0vqrbPj8vgey9FvRh3EVc3KxF8l4/F/AzFTWvecznEniUuFGMVhI+qUrWMIqMVhDTZzxRumNdFCtqlzpEO3DbWFC6QLtyTHUgpbp4K8qTXMc55DpA0DkdTuQOAMqfePB+5u/aUOPEXjxGXljdozu6fFRLU/gHHW+WyI07JnjS0bP+GidTdOD33ZZpypQ59Z+ZHjZ9VhHS4aD1rTpyqz5LShkpd8/ISWJjPGdmd0JjhCPaeWFGdSfZWERtAcxBA3BJqqUlssIsLLWlMvcLqidpAHAbVkV6eORkXNHHI19FI2RmUBwAGpWHWg4S1M8nxO11Jub2INSwA6A2Vu3qNrHeeDu6UYyzFPAmLsEsGYA3Zbbv0Xo/RG5lacR6Cb2qJ+a3X+Sxc1I1aUK0U1pai/k/8AZkHhfWUKiMSpiGxKWvpA5+ZWoNNbmjRrNRwLFCG7AibIlNyHUIByk4pMyJyNHAJehcycA5kGsLBZYa64KY3mJTuETwgKwQUEBBQCzY4ZOI6fnD9UWaOLtwXivSa8dCn0cO1Pb5LvYjhXC/8AkOIqk+zHrS+Xh+5m6uoLnFzjcuNySvE0qaSSR9voUVGKUVsiK56sKBbUQcxTOjCwhch2pmjYHpFnAlio0E6kK15CCVJMhqMiVFPdVJ09JUqUdO4616BoU47EuObduSXErygOOdY2aLnie5DjPMFLK3GamnJ1lkyjhtPqTITx2ENpVdL/AA45IXORjwW5rfadt9AV+n0lTtSwvBFpwqNapeSDa9o0awlx32u5WITpraCywHGT3lLCElpXuN3Cx4eMf2RuEpc9iYV4Q7O/8AUr3NdbTTp0CoXFJJB1oxlDJs8FqXG13BrTtWBc014ZZ5q8pR32yy2q48wuCLDgs+DcWeL4haze8lhDdO0uY9pAtY2VmhW6G5p1YveMk/5KFKEqltUptbYeDE1UeVxHAkL7/CSkk13mZSlqin4kGYp8S1AgVKfAs0xm6MYIXKcHYEuuJwUrmnggkmaKaG3FJcsBpAlyByJwWeEnarMHmBTuUWgXFIONhJsASeAF0LaXMGUkt2WdLgc7/q5Rxdoq07ulHvyU6l9Rh35NVT4a3mmRSDNlJOhIBJXjOKcOjfXXTym0ksYSX9/6F2fpFXsVP1aMVKb7T3ePDHIkRYdC3QRRj/wafzCr/wDDWfem/nJ/4aFVfSji9R5dzJfLCX8IYqsAp3/7YaeLPAPu09yRU4TDH4MnF/F6l/O/8l+x9OeL20lrqdJHwkl/a3RnMRwJ8PhN+kYNptZzRxI4dKoT10JaKyx4Puf2fwPpvBPSu04stC/Dqey+/wCT7yJHlOlx605YN2Wpbhml4LtICqsjSQoXEfGqR3NI1CVOGS1GSlsyRFJcdKozhpZXqQ0sfjKWxEkSI5Ou/RtKW4iZRFIbt28QNT6125yyRJJdbRsDeJ8Z3r3KxShHnUf+EWo01pzOX28iTTzEDK2Mudvucov07ytKnUTWKcdv4K86afWlLCHJqeRw+keGt+y3wG+vaU1pvmwYVacX1I5fi9yrmawGzCT0jYFXqKONlk0KcqjXXLfCKpg0JJPWsa5pS8DNu6M+eDbUMokZbIQANDxXn68NMs5PH8Rt47uTyzoYRnvc7DYIHN6cHn6VulVy3+xjMVbaR/8AV+i++8Mm52lKT74r+jAobRx4Z/sqKgrUiXYIrqh2qsQRbgthsBHkMcbGgbAchCxTklMjlg4JmRmpgOp2ncoeGGqkkNOoWoXCD7g1XZa4BgckrrM2DxnHxQq9xcU6ENyle30Kccy5m0o+S0LdXlzzv1sFiVeKzfZWDztXitSW0Vgs4KKJviMAtwAWf6/KpnfOCnOtUl2mSMll3SZE6ggELZDYYS2CwlBA1Iy6XVpQqwcJrKY2nUlTkpweGt013GTxrCxEecaPo3HwgP8Abcf7T7lgSpytqnRT3T7L8V4P4r+UfavRf0j/AOUo9FVeK0Fv/wBl4r4+JEjfbq48E1HpWsjskYcLomsgRk0QJo0totQmRh4J6FXrQyi0uvHA+HKjgruOw61yFoW0OFwA1v1bAhw+4BJ9w1I97tGDK3eR4I9aZBQi8z3HQjCG83l+Y/RRyHwY8o4u2+9aVKVSfZWF8RNaVNbzy/gS3UMbfCnl5x3C+nqVjQl2nkQrmb2pR0oYqdRaOKw+04ZVEvghlPCeakskXDnFslg254rKvIbbss3KUqec4Ru8Gkd9ZwHBq8zdRXcjyd7FYelE86G9usqnz2PMS6k84MPi2sjuv9F9/wCGQ0WtKL7or+jy1B5jnxz/AGUFZJYrYprKNOlHJGyX1Tc4HZwGyJC5AuQT5WtUKLZCi2Q3VQunKBYVJ4K+OsdvCiM880WpUYkqOa6ZgTKGCTTMMj2sbte4NHWSlzeiLk+4TUloi5Pkj03DaJsEbY27hqftO3leSuK0q03JnjbitKtNzZNtcKnJFfOGJcN0CBJRWEThvmDzhXaidIrXXTFLJDQYK4EUISDiFBwzPCHAhwDgRYg7COCrXdtG5pOm9n3Pwfcy7Y3tWzuI16TxKLz/AKMjiFFzD8tyWOGaMnhvb6F56zrympQqbTi8NH3zh/EIcQto3EO9bg053cNnUr6LE13jdQxQwqciBOxLki5SluDEdFn1FiQyotx26UIxuEX+k9V1GCFACQPPjHK3pNh6k2nKEXsssbB047RWWSqWFztHS5GdGhPUFoQVSXaekrVakY7qGWWMD6ZhtG0zScT4bu4J60LluU6iuJrM3pj5DOISSOHhERjgDcqJZfwDoRpxe3WZXYdE4v0dYX2nesi7lBfEvXM4qG63NxgkYuN5G8rzt1LY8vey2fcS8Uq+bHik300F9ul1c9H+EriNzoc1FRWr4vHcjw/FLp0loit5Z3fd/syNePGcd5JX2yl3JGDQ5KKMtK3M/oWpF4ibcXpiOEgBDzAxkhVNURsTYwXMsU6SZAfM5yL5FpQSODCjRzaNBykw0RvEjRYP2/1KnZ1ta0vmjLsLlzjofNFNZXTQNByKps1SHEaRtL/TsH5rO4nU00Gl37GVxarpt8LveD0ILzB5UO9gky5gYyxsC6VzD5BZAp0ojLEy21CjGHlE5yGCnLdA4FBXYIwLdDgjAqjBBDr8PbO3IXZCHBzX2va68bxuUrO8VeC2mt/mv9H0f0L4m6dKdPGdO+PgzKTR81KY8wfkOUuGl/3Vy0rutTU2sZPpcZdJTU8Yz3HVGxWmRDmQZQlstQI8e0hUq63yWZbxHgqwlglx42RJINRXesjRDb3L9ejUp0XJdlDU5Ywoj8PNbXXI4XOvWrEVjtyyIn0vKOxYsryG2ijDG8TYD91ZU9tkUp261ZqSyyuqnuedXZj6mhV61RJbl2ilTWUsf2WuD0o2+MfcsS5qN/AoXlZt+Bs8NZZt7rCuJZeDy1/VwmM1Dg53UDc9a9T6JW8lWlXa2Swvm/8AR8743cRlKMVz5mJ5R1wzFjfSvrtnReNTDsKDxqkUHO22LQ0mrpyNmS6LSFpG3AFEg02hssCLIWpiLiTf1+HtnAY4kC4Om1YFKs6T1I8tRuJUXqiBHyep7WDL9JOql3tXOchS4hWznJY4dhbICSwZSRY77hVa9zKrtLcq17qdbaW5YNcqjiipgcDkqUAWgw5LcAWhSEBAi4kT/wCookiXTMHCgocEBXUYIGqqpETHSH6ov6ivOekdDpaMMe1/aPVeh0XPiDpL9UWZTGGgVMgGxxa/ZbaFQ4XNyt4p92x9itG3bRb7tvIYqXWWkxlNZIMhQMtQQzH4yqXHIsS2gSsip5KuojutvumrPcWo6u47wdzS49OxT1u94OevveELdw1IA6P2TqbiuysgtReybZz3k7ST0BOlJ/qfkRGKXJeZ0LbHYXO3N3DrVWqnjfZfyFOWVzwvE1mC0bnavIa0am2gAWNWblJQpRcpPkluzzHEr2jbwc5PC8WSMSxxjPo4tbaabOslep4P6GTnitfbf9V/k+cX/Eq13J6OrHx738igxnlLlbkjIvvI47173h/BqNBJQjiKM624c5y11NzITVBcbk6lb8YJI3Y01FYQAeiwFg4y2XYO05O54KMHaGIZApOUWCXBcFg9QZtC8w+R4tklrktoS0ONQMENqWwQggZASEgK+xJlzBFKE4QqVzOQKeEKowQddCcQsebeml6G39RWTxbaFN/9kes9CJaeLw+KZk4HOc67iXWaACdoA2BZtGlGnnTye59nqaVHEVgZrJblHJh0aexFe9A2WowCoxdyqXMtjrjqwwTpxYKnHdlGG7IeU7k7K7y5qj3h2cBckNHGwB9C5aW8JZAzBvZZBbGwavefzcfQrkIPHWePggnUqPaEQnz2H0bMo+2dXfsmPqrqoGNPL/Ell+HcaPAsEzsErjlZ0avcRt6l5u9vsScebPP8V4rG3zHGX/BKxdhMZEdwGC+Rv1wNt+JXqPQy4pxqyhUitUuUv8fI+V8R4hO6ulKq9uSXcjzirxpziQwZW7LnaV9WhTinvualKyUVmTyyLzl1ZQ/Tg7MuOwIXLjsDMjkEnsMihvMl6g8Al6FzZODs5U62Rg9gC8+eCHWlCwGOtKBgMMIGgQwlsEUIGQGEmfMFilCcC8/mobwSgVaJFUHHKDiLiwvTyjixyyuLx/AT8JR/s9D6Jz0cYoPxeDF89Ztgs7OD7pozIhySapTZchDCAAulylgbyQ/Gco6Sq0uu/gJmukfwJEQLh0/okywmVqmIy25HfJHE6etSqsUSriKQksLW6uOY9eimNSUto7HRqzntFYRHiaXu0Gm7grGtUll7ssTapx3ZYNw15PhbN24KvO91Io+tQS6qNjhIIicwbrEenavO3e81I8Vx9OUda+Qy4EFadjedFho+b3FGWXkR1NBI0sfEwh23wWg9d17yy4zKphqTyUukrU5KSk8r4mX5U8l4IKd00OZpaW+DcuBBK9Xw/iNStU0TNrhvFK1asqdTDyYbnFsOZ6TSdzijWTpBc5DKWSUgCUtsIC6XkkJGQewxOuAeNisOSw8HgZLDwOBQAOtQMBjgQMANLZAQQMFhg2CRUe5HMTOEvUjtLAcblLbywksClX1yIQikkVRggZrBeKQfgd+SzuKr/wAWb8NzX4BLTxS3f/dHnefRYerJ+jOj3AAultjeQ/CxV6khFWawOQ0zr5ihnVjpwhdSvHTpiWjYfDaBu1NlScuq2Zrn1WwK+odezG9COjCPOQdvThzmyEyjkedbq07iEFiKLcrinBdUuKDDw1Z1Wu5GZXuXMt2xCypuRQc9y3wuMZT6iqVy9zMvsSWGN17WjrUUNTeDx/EI04L4kKBe54RBRW27PJ1pZZKmaC2xAN9oOoXqqOU8orwbTyjyzlvStZVHKAA5oNgLC69Payc6KbPa8Hqudv1nnDKANVlRZqZCyo9JGRMqHSdk7Iu0HZEyocE5PS+TlXzkDddQAD6lmXdPTUfxPH39Ho6zLdqpsoMeagFscahYDDCUwQglsgIWOl9UupB+BDyjuaKRpR2tChgGpU7R3ZGpvkNuN1apyUoprdBoRGcLdccDJq1w/C78lS4jHNrUXwL3C5ab2jLwnH+zzXKvMatj9MtrmPRRE7kmc0JqVEkXdFRNZrILuI0aN3SVnVark8RMivcSm8R5EylogfC29HBJqVWtitUrtbE5tFfYOjYkOrjvKzr47wxhX4UPrK8QXdLxHGYYfsoXcLxAd0vEkR4aUp3ERUrlEyKjA295SJV/ApVb2MfmSBlYOA3lK61SWFuzMuLrK1TeEirqZM502cTvXorDgtSWJVdvgeNv+IwqSap7rxDhYALr3FrbxpwSisGFOTbEkctOnHBMUedcvG/zDT+D9V6Ph35T+Z6zgr/Ba+JmrK/g2MiAKMEiEqG0cIFyJFKg41HIar2x+lULuOqmpGLxilspG1jWUzzkh9qBi2ONQMBhhLYIQQYOK6vd4J6FepLctUV1irlxd8YsHnq2q0rSE3louxs4ze6LPDJnzQh7ttyvN8eslKajDlgp3EI0qrjEntFgOpNsYaLeMfAqt5Z11bwcdddg44FJuaTqUZwXemNoT6OrCb/S0/JmdHJ5gcS6W9yTZrenpXz1VK3YccY23PrNx6f20YLooOT8i1pMOgZsbra1ySSVp21hQq/m1W/gtjyV56a8Sqt6FGK7ts4HG4bGL5Wk31vmuQrX/wAfpzjtV37ttsBL04u3OLnCOlLdeL8c93yHYC2N3iWG++0+lOqei1Gds4wm3U7pd3yx4FWfpVezrKpJrQv0rw+fiWxlaBcAa6hfNmpZal3HopcR6qednuRZ6w30OnBHGl4mRc38pS2YTa+zdTquVvKT2QUeJqEOs9xp2IucdNAm+qtbc2VnxWdR7bIdbMd3rK2rL0br1+tV6kf5KtbjUKSxT6z/AIBc2+rjc9Oz1L2Fnwu2tFinHfxfMwLi9rXEs1Hn+gObHFXVSQjUwXlWacMEpDMjlaihkUYPl0PpYz+E/mt3h35b+Z6fg35cvmZlaJsnWUHAc2h0onUEGIsEZFyKcEZJXJaoyTt6TZUGtVKURHEqeuiz06M6BYzPHSCfUNbtPoGpUKEpcgVTlLkSY3Ai6TJYEyWA0vBBxK5Lc5FPibjzT+pX6C66L9ul0iMvTjM9oP1nAH1rVn1Yto2p9WDa7j0OngDGBrRYALylao5zbZ5SpNzk3ICRMpdkmIKdgIQlSkcDmRYJwPEA7QFn1LSlLmgN0JzbepVnw+muydqYhjI2e5JdCUN0TqTELzvXK7nT3ZOkb+UO2HqXhrjh+ZuSfNtmtTv5KKi+4bLroY2dRclkXK4jITKTuVylaVZLCiIlUWcjjI1q2fC1Tmpy3aFTrOSwT2lenzkpMbklT4U8hxiNF6coJB4Ec5FFEpDEjk1IZFGO5Z0znujLRewcFscPmlFpm/wmpGMZJmYdTuG1pWkmmbSqRfeDkUk5Oyrjsi2XHZEsuOyRKCXLI13AhUKLy8eI+tDVBo9JNY4xsINsw1sqXRJSaZ5DoUptPuGBKNpKPT4DdHgaGhku1vS0LOrRw2ZVaOJMkgpLQk5QQVeIN8F46CrtF7pl6g+smZbD/wDFZ/WPzWrV7D+RtV/y5fI9Da9eWlA8o0NynVNpLYOKGyU7AWAC5TgLABcpwTgktOiQ1uKYt0OCAmlBJENBOjBVWpSTIUsDL4lRqWkZdwxSA5tVlZJdxOocjYrlCjjOQZSHhHZXFFLkL1AyP3BWKcPEmKGSrKGCXREgvKlIlIZcUaGIpMdbfL6VetXjJpWTxkqeaVrUXtQvyVp2tC7pGu87pWuTAdhMZ3EdSJXEkSruaGn4Hwd60Su/FDFfeKGDgknEJnrcBnr0DKxqrS2wbcjdUM2amZ0aKakcVX8TzNaGmuwDcogtkanB3/Rs6rLKuF1mYt0uuyxCrPkVAkJBBr27ekFWKLLNBmUoGfTM/r/Va1V/hs267/CfyNzmWC4nmsAyFFBBRQ2SjwHgAlSkSkASpCwSmHQdSTJbiZcwrocA4FBUNHBtclOILQ5mSnAHGBLhdoydudmA2KVA7D7wS5Gok4G3FNig0ASnIIBxUhYIz5tdSmqOw1QGnTi4A1ui0DFTZCxZtwDwKfQe5YtnvgrWqyy4x9iBi3keaAgYtscDUOQci5FGSMmE+auJebq/sVT8Kb63b+8j5o9nqNPguB1wgc11FWNIIsHUlQ0+9qOrdW7kn0kfqX3Ma7oydVSUW/2Y+MDrfI6vstR8Kj1q395H6l9xXRT9l+TL7CMLqgwB1LUgg7DTzA+9qoXFei5bTj5ozLq2rObxCT/+r+xa/wAOqPuJ/YydyqdLT9peaKXqlx7uX0v7Bfw+f7if2Mnco6Wn7S80D6pce7l9L+wxV4XUEaU85/8ARL3JlOtTT7S80NpW1dP8uX0v7GapMDrBMCaSqADr3NLOBt45VpVLqg6eOkj9S+5r1aVR0saXy8GaYUNT5PUewl7lmdJS9peaMf1Ov7uX0v7Cuw6o8nn9hL3LlVpe0vNEK0r+7l9L+wH8NqPJ5/YS9ynpqftLzQXqtf3cvpf2EOG1Hk9R7CXuU9NS9peaJ9Vr+7l9L+wJwyp8nqPYS9ynpqXtLzRPqtf3cvpf2JEWH1Fh/Lz+wl7kuVWnntLzQqVpXz+XL6X9g/4fP9xP7GTuUdLT9peaB9UuPdy+l/Y7+Hz/AHE/sZO5Q6tP2l5o71S493L6X9hf4fP9xP7GTuQupT9peaI9UuPdy+l/YIUE/wBxP7GTuQOdP2l5oj1O493L6X9hfkE/3E3sZO5Drh7S80R6nce7l9MvsJ8gn+4n9jJ3ItdP2l5on1O493L6ZfYQ0E/3E/sZO5F0lP2l5on1S493L6X9gTh8/wBxP7GXuRKrT9peaJ9UuPdy+l/YA4dUeTz+xl7kfS0/aXmgvVK/u5fS/sAcNqPJ5/YS9ynpqftLzQSta/u5fS/sQZcKqrn+WqOzzfCrEa9LHbXmizG2rY7Evpf2AZhFVcfy1R2eb4VLuKWO2vNBO3rY7Evpf2CqsJqSLfJak9VPMf7VFO4pJ51x819yKdvXTzol9L+xXnAaryWq7NN8Ks+t0fbj9S+5a6Ot7EvJ/Y4YHV+S1PZpvhUetUfbj5r7ndFV9iXk/sONwer8lqezzfCodzQ9uPmvuD0FX2JeT+wYwir8lqezzfCh9Yo+3HzX3B9Xq+xLyf2C/hNX5LU9nm+FR6xR9uPmvuD6vV9iX0v7H//Z">
            <a:extLst>
              <a:ext uri="{FF2B5EF4-FFF2-40B4-BE49-F238E27FC236}">
                <a16:creationId xmlns:a16="http://schemas.microsoft.com/office/drawing/2014/main" xmlns="" id="{3E188E19-A57B-4CDD-8465-ADC767B00F3E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pt-BR" altLang="pt-BR" sz="1800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Personalizada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1981</TotalTime>
  <Words>176</Words>
  <Application>Microsoft Office PowerPoint</Application>
  <PresentationFormat>Papel A4 (210 x 297 mm)</PresentationFormat>
  <Paragraphs>18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ctit</dc:creator>
  <cp:lastModifiedBy>User</cp:lastModifiedBy>
  <cp:revision>241</cp:revision>
  <dcterms:created xsi:type="dcterms:W3CDTF">2013-05-06T14:26:37Z</dcterms:created>
  <dcterms:modified xsi:type="dcterms:W3CDTF">2021-08-05T19:29:36Z</dcterms:modified>
</cp:coreProperties>
</file>