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1446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="" xmlns:a16="http://schemas.microsoft.com/office/drawing/2014/main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="" xmlns:a16="http://schemas.microsoft.com/office/drawing/2014/main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="" xmlns:a16="http://schemas.microsoft.com/office/drawing/2014/main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43420" r="2373" b="29428"/>
          <a:stretch/>
        </p:blipFill>
        <p:spPr bwMode="auto">
          <a:xfrm>
            <a:off x="212725" y="1277938"/>
            <a:ext cx="6645275" cy="27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7D951FF-05C5-4A8E-BBD1-5BC5AA5063ED}"/>
              </a:ext>
            </a:extLst>
          </p:cNvPr>
          <p:cNvSpPr/>
          <p:nvPr/>
        </p:nvSpPr>
        <p:spPr>
          <a:xfrm>
            <a:off x="212725" y="1281113"/>
            <a:ext cx="6645275" cy="70788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j-lt"/>
              </a:rPr>
              <a:t>MATERIAL ABSORVENTE PARA COMPOSTOS OU MISTURAS APOLARES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E8761F8-45AD-41CC-B32B-704F9ADFDB73}"/>
              </a:ext>
            </a:extLst>
          </p:cNvPr>
          <p:cNvSpPr/>
          <p:nvPr/>
        </p:nvSpPr>
        <p:spPr>
          <a:xfrm>
            <a:off x="3789363" y="631825"/>
            <a:ext cx="3068637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Química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="" xmlns:a16="http://schemas.microsoft.com/office/drawing/2014/main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4455185"/>
            <a:ext cx="640873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1100" dirty="0"/>
              <a:t>A</a:t>
            </a:r>
            <a:r>
              <a:rPr lang="pt-BR" sz="1100" dirty="0" smtClean="0"/>
              <a:t>bsorvente </a:t>
            </a:r>
            <a:r>
              <a:rPr lang="pt-BR" sz="1100" dirty="0"/>
              <a:t>para compostos apolares ou misturas de compostos apolares. O material absorvente é composto por uma matriz porosa e flexível em forma de tecido, de baixa densidade e de elevada resistência mecânica impregnada com um agente </a:t>
            </a:r>
            <a:r>
              <a:rPr lang="pt-BR" sz="1100" dirty="0" err="1"/>
              <a:t>hidrofobizante</a:t>
            </a:r>
            <a:r>
              <a:rPr lang="pt-BR" sz="1100" dirty="0"/>
              <a:t>. A utilização deste material possibilita a construção de filtros seletivos para compostos apolares de alta eficiência.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6B91B776-DA27-46F4-A0B4-35F10105BDC7}"/>
              </a:ext>
            </a:extLst>
          </p:cNvPr>
          <p:cNvSpPr txBox="1"/>
          <p:nvPr/>
        </p:nvSpPr>
        <p:spPr>
          <a:xfrm>
            <a:off x="333375" y="4016896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EA0B3CD3-6DB9-4025-9C8A-A4FFBB7F7447}"/>
              </a:ext>
            </a:extLst>
          </p:cNvPr>
          <p:cNvSpPr/>
          <p:nvPr/>
        </p:nvSpPr>
        <p:spPr>
          <a:xfrm>
            <a:off x="-115888" y="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8C822F5-6B5A-4910-B632-50CF71D9453D}"/>
              </a:ext>
            </a:extLst>
          </p:cNvPr>
          <p:cNvSpPr/>
          <p:nvPr/>
        </p:nvSpPr>
        <p:spPr>
          <a:xfrm>
            <a:off x="2565400" y="3800475"/>
            <a:ext cx="42926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desenvolvimento: Avançada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(Teste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bancada)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083" name="Retângulo 2">
            <a:extLst>
              <a:ext uri="{FF2B5EF4-FFF2-40B4-BE49-F238E27FC236}">
                <a16:creationId xmlns="" xmlns:a16="http://schemas.microsoft.com/office/drawing/2014/main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6115927"/>
            <a:ext cx="648811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apacidade de absorção por seleção;</a:t>
            </a:r>
          </a:p>
          <a:p>
            <a:pPr lvl="0" algn="just"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lta eficiência;</a:t>
            </a:r>
          </a:p>
          <a:p>
            <a:pPr lvl="0" algn="just"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aixo custo dos reagentes;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tilização do tecido (TNT), um material absorvente de elevada estabilidade química, sem a liberação de compostos tóxicos para o ambiente que já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esteja prejudicado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 a contaminação de compostos apolares. 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1F2C95F4-3524-48DF-89BB-7AC34C776608}"/>
              </a:ext>
            </a:extLst>
          </p:cNvPr>
          <p:cNvSpPr txBox="1"/>
          <p:nvPr/>
        </p:nvSpPr>
        <p:spPr>
          <a:xfrm>
            <a:off x="363523" y="5622975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="" xmlns:a16="http://schemas.microsoft.com/office/drawing/2014/main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8279159"/>
            <a:ext cx="64087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Daniele Santos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Cavanellas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Fabrício Vieira de Andrade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Flávio Cristina Camilo Moura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+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6" name="Retângulo 28">
            <a:extLst>
              <a:ext uri="{FF2B5EF4-FFF2-40B4-BE49-F238E27FC236}">
                <a16:creationId xmlns="" xmlns:a16="http://schemas.microsoft.com/office/drawing/2014/main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893" y="8913440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BR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1320130133492</a:t>
            </a:r>
            <a:r>
              <a:rPr lang="pt-BR" sz="1100" dirty="0"/>
              <a:t> 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4DB1C7A-EAC9-4587-891A-4BA4BE26C7BE}"/>
              </a:ext>
            </a:extLst>
          </p:cNvPr>
          <p:cNvSpPr txBox="1"/>
          <p:nvPr/>
        </p:nvSpPr>
        <p:spPr>
          <a:xfrm>
            <a:off x="343970" y="7927231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D0F9AC5-4CD7-4034-92DD-00E242641891}"/>
              </a:ext>
            </a:extLst>
          </p:cNvPr>
          <p:cNvSpPr txBox="1"/>
          <p:nvPr/>
        </p:nvSpPr>
        <p:spPr>
          <a:xfrm>
            <a:off x="310728" y="8769424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="" xmlns:a16="http://schemas.microsoft.com/office/drawing/2014/main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="" xmlns:a16="http://schemas.microsoft.com/office/drawing/2014/main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="" xmlns:a16="http://schemas.microsoft.com/office/drawing/2014/main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167</Words>
  <Application>Microsoft Office PowerPoint</Application>
  <PresentationFormat>Papel 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241</cp:revision>
  <dcterms:created xsi:type="dcterms:W3CDTF">2013-05-06T14:26:37Z</dcterms:created>
  <dcterms:modified xsi:type="dcterms:W3CDTF">2021-07-19T14:51:43Z</dcterms:modified>
</cp:coreProperties>
</file>