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B8"/>
    <a:srgbClr val="585858"/>
    <a:srgbClr val="99B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1668" y="1620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09DB95-E004-4731-A1B2-8702F5E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D3C2-26B0-4CD8-AD7B-6956B65C8747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EF4BCA-0856-4973-9F91-B35C8AAC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0362D36-84DD-492B-8346-89B837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250F-95BB-44C2-BB0D-54B101E6A1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1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55A2816-89EE-46C9-BE7C-CA968DAF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C14B-EF6E-4FB6-9BF4-43BD3C64C3F9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C0A8A16-07EF-4AB3-BA12-92B72E95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D622476-BA29-439C-BE44-6A436D4B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4A0-0813-4042-AB5C-C28C1180ED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9" cy="112680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29699"/>
            <a:ext cx="3357564" cy="112680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7B6E09-D520-490B-ABF3-6C98412D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3ABB-911D-47E3-9EBF-1C81A7F2B21C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D08E794-E17E-45B2-9C4B-E1353E4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BD8AFB-334E-468F-BF07-C47DD96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0C0C-DA3F-4E5E-B345-2ED1D84336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8FAC4E-F980-4E9A-B7DB-CDE28A37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FF9-283F-42DC-A97D-87591D094B26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A1B7950-E02A-4B97-BEBF-DE711A58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F777D74-1236-4682-BC4B-02776CC3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E0B-1413-4D48-BAE3-398B3DDAE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3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88FF53-AB22-4225-B1AB-93EB1A89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B366-6040-44E0-BFB3-B5289C99270E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94E703-8A4C-4B18-946E-B5FD7CD3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5F12ECA-FCA9-4990-8965-A27AFB4D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340E-F6FC-4E6F-8197-32EC696756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1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DA3C4952-4AAB-449F-9A50-DF01F6C2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30B6-1629-4320-BD2A-BF2A1C61E502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748DAE1F-1E6E-42DF-8EA9-164AE0AA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25F7E43D-C40F-4C35-A4CD-7202D4D0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1E23-0ADB-48DA-AF28-ADE5D8E068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77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F3FD5558-E6EB-4EB2-AAF7-790234F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858B-FDB0-40FE-B72A-0117783E8631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D95264E6-4C72-4F79-8424-73BF0EAF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B50145D1-8D24-4958-822B-4D08FA5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1FB6-B4BC-4563-AE06-26406A72B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80A35B51-7ACB-485B-AA97-D71A00B2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F94C-5C0F-4A17-BB3A-4682295A86B4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D434E154-C382-43EA-B76C-0E1B4DA7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ABA14FE0-167A-419F-A341-8DA0FC5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8B0B-BDFA-452B-98E0-BEDCF4A8C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6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9B6C604-C10B-43A1-9ED8-FEDCF6975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157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xmlns="" id="{935DC7B2-44AB-40C4-9733-6EF4D0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73D-9465-4117-8973-764860727493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xmlns="" id="{986468EC-AF13-46EC-A85E-B5DD3F8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xmlns="" id="{417514D8-6706-47A6-88F9-1D4D43B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B8FF-C9A9-4D9F-9AE4-D0D4818FBD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9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50919F14-F830-4734-BF3C-082D89C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9304-04BA-4440-8DE1-846941F921D5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565CE715-BEBB-4518-835C-F662E7E6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33DABAA1-105A-451A-A1BE-60393E82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26D1-0A48-45CC-AEDB-746B6171E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9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1B91270B-45A5-448B-8016-8C760750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E94D-5D86-477C-9981-35BC1215BB5F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9DF590E0-80A2-4E6E-8412-CD5DEE1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1E95FE8-91BC-407D-AAB5-5CEC48D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E826-8A11-4CD5-AD12-DB405EAA9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8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B138443F-A9FC-486F-87EC-BBBEF58B23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A766FBA2-1718-40C4-9E9A-68A33ECB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C0023C1-8C47-4FE3-9204-79D955A0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93A51-04C9-4E60-9EB4-366DCB899B4F}" type="datetimeFigureOut">
              <a:rPr lang="pt-BR"/>
              <a:pPr>
                <a:defRPr/>
              </a:pPr>
              <a:t>19/07/2021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7A45005-220E-4D9E-A804-BE8F4889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7E0F43B-EB7E-406D-A34A-68380260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AD1DF7-4279-4203-A320-E97B644308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22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-1234" r="-128" b="26776"/>
          <a:stretch/>
        </p:blipFill>
        <p:spPr bwMode="auto">
          <a:xfrm>
            <a:off x="200148" y="1284771"/>
            <a:ext cx="6668008" cy="27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7BC1B1E-5B97-4917-9190-EE8E4E923B36}"/>
              </a:ext>
            </a:extLst>
          </p:cNvPr>
          <p:cNvSpPr/>
          <p:nvPr/>
        </p:nvSpPr>
        <p:spPr>
          <a:xfrm>
            <a:off x="425450" y="150813"/>
            <a:ext cx="6432550" cy="11271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28BDF99-CC60-4E1A-B104-C3573D8D6D5F}"/>
              </a:ext>
            </a:extLst>
          </p:cNvPr>
          <p:cNvSpPr txBox="1"/>
          <p:nvPr/>
        </p:nvSpPr>
        <p:spPr>
          <a:xfrm>
            <a:off x="333375" y="57150"/>
            <a:ext cx="5553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RESUMO DE  TECNOLOGIA</a:t>
            </a:r>
          </a:p>
          <a:p>
            <a:pPr>
              <a:defRPr/>
            </a:pPr>
            <a:r>
              <a:rPr lang="pt-B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CTIT-UFMG </a:t>
            </a:r>
            <a:endParaRPr lang="pt-BR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947CBF6-5F39-4EA4-B842-5E8D59F26087}"/>
              </a:ext>
            </a:extLst>
          </p:cNvPr>
          <p:cNvSpPr/>
          <p:nvPr/>
        </p:nvSpPr>
        <p:spPr>
          <a:xfrm>
            <a:off x="131763" y="920750"/>
            <a:ext cx="6726237" cy="3159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1450" b="1" dirty="0">
                <a:ea typeface="Calibri" panose="020F0502020204030204" pitchFamily="34" charset="0"/>
                <a:cs typeface="Arial" panose="020B0604020202020204" pitchFamily="34" charset="0"/>
              </a:rPr>
              <a:t>Coordenadoria de Transferência e Inovação Tecnológica CTIT - UFMG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7D951FF-05C5-4A8E-BBD1-5BC5AA5063ED}"/>
              </a:ext>
            </a:extLst>
          </p:cNvPr>
          <p:cNvSpPr/>
          <p:nvPr/>
        </p:nvSpPr>
        <p:spPr>
          <a:xfrm>
            <a:off x="212725" y="1281113"/>
            <a:ext cx="6645275" cy="70788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C00000"/>
                </a:solidFill>
              </a:rPr>
              <a:t>PROCESSO DE OBTENÇÃO DE FERRO ESPONJA E DE FERRO GUSA</a:t>
            </a:r>
            <a:endParaRPr lang="pt-BR" sz="20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E8761F8-45AD-41CC-B32B-704F9ADFDB73}"/>
              </a:ext>
            </a:extLst>
          </p:cNvPr>
          <p:cNvSpPr/>
          <p:nvPr/>
        </p:nvSpPr>
        <p:spPr>
          <a:xfrm>
            <a:off x="3789363" y="631825"/>
            <a:ext cx="3068637" cy="27622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spc="15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Engenharia</a:t>
            </a:r>
            <a:endParaRPr lang="pt-BR" sz="1200" b="1" spc="15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079" name="Retângulo 16">
            <a:extLst>
              <a:ext uri="{FF2B5EF4-FFF2-40B4-BE49-F238E27FC236}">
                <a16:creationId xmlns:a16="http://schemas.microsoft.com/office/drawing/2014/main" xmlns="" id="{C4E28301-EFFB-4D3D-8E8F-8888942A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4458960"/>
            <a:ext cx="6408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que utiliza biogás, obtido a partir de resíduos de animais e de lixo orgânico, para a produção de ferro esponja, em reatores de redução direta e ferro gusa em altos-fornos, como substitutivo do gás natural e/ou carvão mineral e carvão vegetal pulverizado.</a:t>
            </a: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B91B776-DA27-46F4-A0B4-35F10105BDC7}"/>
              </a:ext>
            </a:extLst>
          </p:cNvPr>
          <p:cNvSpPr txBox="1"/>
          <p:nvPr/>
        </p:nvSpPr>
        <p:spPr>
          <a:xfrm>
            <a:off x="333375" y="4110807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Descrição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EA0B3CD3-6DB9-4025-9C8A-A4FFBB7F7447}"/>
              </a:ext>
            </a:extLst>
          </p:cNvPr>
          <p:cNvSpPr/>
          <p:nvPr/>
        </p:nvSpPr>
        <p:spPr>
          <a:xfrm>
            <a:off x="-115888" y="0"/>
            <a:ext cx="325438" cy="990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68C822F5-6B5A-4910-B632-50CF71D9453D}"/>
              </a:ext>
            </a:extLst>
          </p:cNvPr>
          <p:cNvSpPr/>
          <p:nvPr/>
        </p:nvSpPr>
        <p:spPr>
          <a:xfrm>
            <a:off x="2204864" y="3800475"/>
            <a:ext cx="465313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Estágio de desenvolvimento: </a:t>
            </a: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Intermediário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(Teste em bancada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Guli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083" name="Retângulo 2">
            <a:extLst>
              <a:ext uri="{FF2B5EF4-FFF2-40B4-BE49-F238E27FC236}">
                <a16:creationId xmlns:a16="http://schemas.microsoft.com/office/drawing/2014/main" xmlns="" id="{2D4CD660-5607-443D-93BC-912A3F3A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78" y="5961112"/>
            <a:ext cx="6488113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área de desmatamento, através da pecuária intensiva e diminuição do impacto ambiental causado pela produção de gás CH</a:t>
            </a:r>
            <a:r>
              <a:rPr lang="pt-BR" altLang="pt-BR" sz="11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lixos orgânicos e excretas animais, um vez que esse gás será menos prejudicial com o uso desta técnica e diminuição da emissão de CO</a:t>
            </a:r>
            <a:r>
              <a:rPr lang="pt-BR" altLang="pt-BR" sz="11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altos-fornos a coque;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Auxiliará na solução do problema de acúmulo de lixos das grandes cidades.</a:t>
            </a:r>
            <a:endParaRPr lang="pt-BR" altLang="pt-BR" sz="11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1F2C95F4-3524-48DF-89BB-7AC34C776608}"/>
              </a:ext>
            </a:extLst>
          </p:cNvPr>
          <p:cNvSpPr txBox="1"/>
          <p:nvPr/>
        </p:nvSpPr>
        <p:spPr>
          <a:xfrm>
            <a:off x="332656" y="5550967"/>
            <a:ext cx="1462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Vantagens</a:t>
            </a:r>
          </a:p>
        </p:txBody>
      </p:sp>
      <p:sp>
        <p:nvSpPr>
          <p:cNvPr id="3085" name="CaixaDeTexto 27">
            <a:extLst>
              <a:ext uri="{FF2B5EF4-FFF2-40B4-BE49-F238E27FC236}">
                <a16:creationId xmlns:a16="http://schemas.microsoft.com/office/drawing/2014/main" xmlns="" id="{B96D5E7B-840C-4628-A052-206AC506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8265368"/>
            <a:ext cx="640873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Edmar Charlote de Souza / Paulo Santos Assis / Raimundo Antero da Silva </a:t>
            </a:r>
            <a:r>
              <a:rPr lang="pt-BR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Júnior / +.</a:t>
            </a:r>
            <a:endParaRPr lang="pt-BR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6" name="Retângulo 28">
            <a:extLst>
              <a:ext uri="{FF2B5EF4-FFF2-40B4-BE49-F238E27FC236}">
                <a16:creationId xmlns:a16="http://schemas.microsoft.com/office/drawing/2014/main" xmlns="" id="{EA241E8C-668B-4B54-AB9E-A24BEA2E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901" y="8913440"/>
            <a:ext cx="5324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n-US" alt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PI 1102449-6</a:t>
            </a:r>
            <a:endParaRPr lang="en-US" alt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C4DB1C7A-EAC9-4587-891A-4BA4BE26C7BE}"/>
              </a:ext>
            </a:extLst>
          </p:cNvPr>
          <p:cNvSpPr txBox="1"/>
          <p:nvPr/>
        </p:nvSpPr>
        <p:spPr>
          <a:xfrm>
            <a:off x="343970" y="7833320"/>
            <a:ext cx="6629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Inventores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D0F9AC5-4CD7-4034-92DD-00E242641891}"/>
              </a:ext>
            </a:extLst>
          </p:cNvPr>
          <p:cNvSpPr txBox="1"/>
          <p:nvPr/>
        </p:nvSpPr>
        <p:spPr>
          <a:xfrm>
            <a:off x="339725" y="8841432"/>
            <a:ext cx="1462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Titulares: </a:t>
            </a:r>
          </a:p>
        </p:txBody>
      </p:sp>
      <p:pic>
        <p:nvPicPr>
          <p:cNvPr id="3089" name="Picture 2">
            <a:extLst>
              <a:ext uri="{FF2B5EF4-FFF2-40B4-BE49-F238E27FC236}">
                <a16:creationId xmlns:a16="http://schemas.microsoft.com/office/drawing/2014/main" xmlns="" id="{8CA304D2-95C5-45CD-8B2C-6453A11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9525000"/>
            <a:ext cx="758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">
            <a:extLst>
              <a:ext uri="{FF2B5EF4-FFF2-40B4-BE49-F238E27FC236}">
                <a16:creationId xmlns:a16="http://schemas.microsoft.com/office/drawing/2014/main" xmlns="" id="{42ADC62A-DA92-449B-AC0F-93AC4B16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944403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5">
            <a:extLst>
              <a:ext uri="{FF2B5EF4-FFF2-40B4-BE49-F238E27FC236}">
                <a16:creationId xmlns:a16="http://schemas.microsoft.com/office/drawing/2014/main" xmlns="" id="{88E6351E-FC99-4FB7-A89F-74C87B5F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412288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TRANSFERENCIA@CTIT.UFMG.BR </a:t>
            </a:r>
          </a:p>
          <a:p>
            <a:pPr algn="ctr">
              <a:defRPr/>
            </a:pP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+55 31 3409-3929</a:t>
            </a:r>
          </a:p>
        </p:txBody>
      </p:sp>
      <p:sp>
        <p:nvSpPr>
          <p:cNvPr id="3092" name="AutoShape 22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AF6E0861-78F4-4987-83E3-069183939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3" name="AutoShape 24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1676D272-EF92-4FCE-8380-D62D2C0CD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4" name="AutoShape 26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1C048A4C-CD4C-4786-A612-C24D90DD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5" name="AutoShape 28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1B974FC5-7C44-4B00-8467-67372F3E4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096" name="AutoShape 30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>
            <a:extLst>
              <a:ext uri="{FF2B5EF4-FFF2-40B4-BE49-F238E27FC236}">
                <a16:creationId xmlns:a16="http://schemas.microsoft.com/office/drawing/2014/main" xmlns="" id="{3E188E19-A57B-4CDD-8465-ADC767B00F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178</Words>
  <Application>Microsoft Office PowerPoint</Application>
  <PresentationFormat>Papel A4 (210 x 297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User</cp:lastModifiedBy>
  <cp:revision>244</cp:revision>
  <dcterms:created xsi:type="dcterms:W3CDTF">2013-05-06T14:26:37Z</dcterms:created>
  <dcterms:modified xsi:type="dcterms:W3CDTF">2021-07-19T14:24:58Z</dcterms:modified>
</cp:coreProperties>
</file>